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93" r:id="rId5"/>
    <p:sldId id="286" r:id="rId6"/>
    <p:sldId id="260" r:id="rId7"/>
    <p:sldId id="261" r:id="rId8"/>
    <p:sldId id="289" r:id="rId9"/>
    <p:sldId id="295" r:id="rId10"/>
    <p:sldId id="296" r:id="rId11"/>
    <p:sldId id="262" r:id="rId12"/>
    <p:sldId id="263" r:id="rId13"/>
    <p:sldId id="299" r:id="rId14"/>
    <p:sldId id="297" r:id="rId15"/>
    <p:sldId id="302" r:id="rId16"/>
    <p:sldId id="303" r:id="rId17"/>
    <p:sldId id="304" r:id="rId18"/>
    <p:sldId id="308" r:id="rId19"/>
    <p:sldId id="265" r:id="rId20"/>
    <p:sldId id="266" r:id="rId21"/>
    <p:sldId id="305" r:id="rId22"/>
    <p:sldId id="306" r:id="rId23"/>
    <p:sldId id="307" r:id="rId24"/>
    <p:sldId id="292" r:id="rId25"/>
    <p:sldId id="267" r:id="rId26"/>
    <p:sldId id="268" r:id="rId27"/>
    <p:sldId id="310" r:id="rId28"/>
    <p:sldId id="311" r:id="rId29"/>
    <p:sldId id="312" r:id="rId30"/>
    <p:sldId id="313" r:id="rId31"/>
    <p:sldId id="314" r:id="rId32"/>
    <p:sldId id="315" r:id="rId33"/>
    <p:sldId id="324" r:id="rId34"/>
    <p:sldId id="271" r:id="rId35"/>
    <p:sldId id="316" r:id="rId36"/>
    <p:sldId id="317" r:id="rId37"/>
    <p:sldId id="318" r:id="rId38"/>
    <p:sldId id="319" r:id="rId39"/>
    <p:sldId id="320" r:id="rId40"/>
    <p:sldId id="270" r:id="rId41"/>
    <p:sldId id="321" r:id="rId42"/>
    <p:sldId id="322" r:id="rId43"/>
    <p:sldId id="323" r:id="rId44"/>
    <p:sldId id="339" r:id="rId45"/>
    <p:sldId id="326" r:id="rId46"/>
    <p:sldId id="325" r:id="rId47"/>
    <p:sldId id="327" r:id="rId48"/>
    <p:sldId id="273" r:id="rId49"/>
    <p:sldId id="278" r:id="rId50"/>
    <p:sldId id="279" r:id="rId51"/>
    <p:sldId id="328" r:id="rId52"/>
    <p:sldId id="280" r:id="rId53"/>
    <p:sldId id="274" r:id="rId54"/>
    <p:sldId id="329" r:id="rId55"/>
    <p:sldId id="330" r:id="rId56"/>
    <p:sldId id="331" r:id="rId57"/>
    <p:sldId id="344" r:id="rId58"/>
    <p:sldId id="345" r:id="rId59"/>
    <p:sldId id="333" r:id="rId60"/>
    <p:sldId id="340" r:id="rId61"/>
    <p:sldId id="336" r:id="rId62"/>
    <p:sldId id="337" r:id="rId63"/>
    <p:sldId id="342" r:id="rId64"/>
    <p:sldId id="275" r:id="rId65"/>
    <p:sldId id="348" r:id="rId66"/>
    <p:sldId id="343" r:id="rId67"/>
    <p:sldId id="341" r:id="rId68"/>
    <p:sldId id="346" r:id="rId69"/>
    <p:sldId id="338" r:id="rId70"/>
    <p:sldId id="347" r:id="rId71"/>
    <p:sldId id="366" r:id="rId72"/>
    <p:sldId id="276" r:id="rId73"/>
    <p:sldId id="272" r:id="rId74"/>
    <p:sldId id="281" r:id="rId75"/>
    <p:sldId id="349" r:id="rId76"/>
    <p:sldId id="350" r:id="rId77"/>
    <p:sldId id="362" r:id="rId78"/>
    <p:sldId id="363" r:id="rId79"/>
    <p:sldId id="351" r:id="rId80"/>
    <p:sldId id="352" r:id="rId81"/>
    <p:sldId id="353" r:id="rId82"/>
    <p:sldId id="364" r:id="rId83"/>
    <p:sldId id="365" r:id="rId84"/>
    <p:sldId id="361" r:id="rId85"/>
    <p:sldId id="359" r:id="rId86"/>
    <p:sldId id="360" r:id="rId87"/>
    <p:sldId id="354" r:id="rId88"/>
    <p:sldId id="355" r:id="rId89"/>
    <p:sldId id="367" r:id="rId90"/>
    <p:sldId id="369" r:id="rId91"/>
    <p:sldId id="285" r:id="rId9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2514600"/>
            <a:ext cx="8839200" cy="3877310"/>
          </a:xfrm>
          <a:custGeom>
            <a:avLst/>
            <a:gdLst/>
            <a:ahLst/>
            <a:cxnLst/>
            <a:rect l="l" t="t" r="r" b="b"/>
            <a:pathLst>
              <a:path w="8839200" h="3877310">
                <a:moveTo>
                  <a:pt x="0" y="3877055"/>
                </a:moveTo>
                <a:lnTo>
                  <a:pt x="8839200" y="3877055"/>
                </a:lnTo>
                <a:lnTo>
                  <a:pt x="88392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701028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571"/>
                </a:moveTo>
                <a:lnTo>
                  <a:pt x="8839200" y="4571"/>
                </a:lnTo>
                <a:lnTo>
                  <a:pt x="8839200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6705599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99160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7"/>
                </a:moveTo>
                <a:lnTo>
                  <a:pt x="152399" y="4343397"/>
                </a:lnTo>
                <a:lnTo>
                  <a:pt x="152399" y="0"/>
                </a:lnTo>
                <a:lnTo>
                  <a:pt x="0" y="0"/>
                </a:lnTo>
                <a:lnTo>
                  <a:pt x="0" y="4343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9"/>
                </a:moveTo>
                <a:lnTo>
                  <a:pt x="152400" y="4343399"/>
                </a:lnTo>
                <a:lnTo>
                  <a:pt x="152400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5447" y="2420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192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2400" y="152400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67200" y="211531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362450" y="2210561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2"/>
                </a:lnTo>
                <a:lnTo>
                  <a:pt x="5551" y="258551"/>
                </a:lnTo>
                <a:lnTo>
                  <a:pt x="21367" y="302825"/>
                </a:lnTo>
                <a:lnTo>
                  <a:pt x="46186" y="341873"/>
                </a:lnTo>
                <a:lnTo>
                  <a:pt x="78750" y="374437"/>
                </a:lnTo>
                <a:lnTo>
                  <a:pt x="117798" y="399256"/>
                </a:lnTo>
                <a:lnTo>
                  <a:pt x="162072" y="415072"/>
                </a:lnTo>
                <a:lnTo>
                  <a:pt x="210312" y="420624"/>
                </a:lnTo>
                <a:lnTo>
                  <a:pt x="258551" y="415072"/>
                </a:lnTo>
                <a:lnTo>
                  <a:pt x="302825" y="399256"/>
                </a:lnTo>
                <a:lnTo>
                  <a:pt x="341873" y="374437"/>
                </a:lnTo>
                <a:lnTo>
                  <a:pt x="374437" y="341873"/>
                </a:lnTo>
                <a:lnTo>
                  <a:pt x="399256" y="302825"/>
                </a:lnTo>
                <a:lnTo>
                  <a:pt x="415072" y="258551"/>
                </a:lnTo>
                <a:lnTo>
                  <a:pt x="420624" y="210312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337303" y="2186432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59739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4820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35838" y="453389"/>
                </a:lnTo>
                <a:lnTo>
                  <a:pt x="213487" y="452120"/>
                </a:lnTo>
                <a:lnTo>
                  <a:pt x="170942" y="444500"/>
                </a:lnTo>
                <a:lnTo>
                  <a:pt x="131572" y="427989"/>
                </a:lnTo>
                <a:lnTo>
                  <a:pt x="96647" y="403860"/>
                </a:lnTo>
                <a:lnTo>
                  <a:pt x="66929" y="374650"/>
                </a:lnTo>
                <a:lnTo>
                  <a:pt x="43434" y="339089"/>
                </a:lnTo>
                <a:lnTo>
                  <a:pt x="26670" y="300989"/>
                </a:lnTo>
                <a:lnTo>
                  <a:pt x="17907" y="25781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3229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0670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3820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8260"/>
                </a:lnTo>
                <a:lnTo>
                  <a:pt x="122936" y="67310"/>
                </a:lnTo>
                <a:lnTo>
                  <a:pt x="92963" y="91439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87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8289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1289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7320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3220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4814" y="2856991"/>
            <a:ext cx="5754370" cy="130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D16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13-Aug-21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13-Aug-21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13-Aug-21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13-Aug-21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13-Aug-21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6705599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400" y="0"/>
            <a:ext cx="8839200" cy="1393190"/>
          </a:xfrm>
          <a:custGeom>
            <a:avLst/>
            <a:gdLst/>
            <a:ahLst/>
            <a:cxnLst/>
            <a:rect l="l" t="t" r="r" b="b"/>
            <a:pathLst>
              <a:path w="8839200" h="1393190">
                <a:moveTo>
                  <a:pt x="0" y="1392936"/>
                </a:moveTo>
                <a:lnTo>
                  <a:pt x="8839200" y="1392936"/>
                </a:lnTo>
                <a:lnTo>
                  <a:pt x="88392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1"/>
                </a:moveTo>
                <a:lnTo>
                  <a:pt x="8833104" y="309371"/>
                </a:lnTo>
                <a:lnTo>
                  <a:pt x="8833104" y="0"/>
                </a:lnTo>
                <a:lnTo>
                  <a:pt x="0" y="0"/>
                </a:lnTo>
                <a:lnTo>
                  <a:pt x="0" y="309371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362450" y="1050797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2"/>
                </a:lnTo>
                <a:lnTo>
                  <a:pt x="5551" y="258551"/>
                </a:lnTo>
                <a:lnTo>
                  <a:pt x="21367" y="302825"/>
                </a:lnTo>
                <a:lnTo>
                  <a:pt x="46186" y="341873"/>
                </a:lnTo>
                <a:lnTo>
                  <a:pt x="78750" y="374437"/>
                </a:lnTo>
                <a:lnTo>
                  <a:pt x="117798" y="399256"/>
                </a:lnTo>
                <a:lnTo>
                  <a:pt x="162072" y="415072"/>
                </a:lnTo>
                <a:lnTo>
                  <a:pt x="210312" y="420624"/>
                </a:lnTo>
                <a:lnTo>
                  <a:pt x="258551" y="415072"/>
                </a:lnTo>
                <a:lnTo>
                  <a:pt x="302825" y="399256"/>
                </a:lnTo>
                <a:lnTo>
                  <a:pt x="341873" y="374437"/>
                </a:lnTo>
                <a:lnTo>
                  <a:pt x="374437" y="341873"/>
                </a:lnTo>
                <a:lnTo>
                  <a:pt x="399256" y="302825"/>
                </a:lnTo>
                <a:lnTo>
                  <a:pt x="415072" y="258551"/>
                </a:lnTo>
                <a:lnTo>
                  <a:pt x="420624" y="210312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369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13-Aug-21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iodine" TargetMode="External"/><Relationship Id="rId2" Type="http://schemas.openxmlformats.org/officeDocument/2006/relationships/hyperlink" Target="https://www.youtube.com/watch?v=nnfpeTURSI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57200" y="2856991"/>
            <a:ext cx="7848600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095" marR="5080" indent="-596265" algn="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PHYSIOLOGY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THYROID</a:t>
            </a:r>
            <a:r>
              <a:rPr sz="32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>GLAND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Dr.Deepa.G.S</a:t>
            </a:r>
            <a:br>
              <a:rPr lang="en-US" sz="1600" dirty="0" smtClean="0"/>
            </a:br>
            <a:r>
              <a:rPr lang="en-US" sz="1600" dirty="0" smtClean="0"/>
              <a:t>Associate professor</a:t>
            </a:r>
            <a:br>
              <a:rPr lang="en-US" sz="1600" dirty="0" smtClean="0"/>
            </a:br>
            <a:r>
              <a:rPr lang="en-US" sz="1600" dirty="0" smtClean="0"/>
              <a:t>Dept of Physiology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60107" cy="430887"/>
          </a:xfrm>
        </p:spPr>
        <p:txBody>
          <a:bodyPr/>
          <a:lstStyle/>
          <a:p>
            <a:pPr algn="ctr"/>
            <a:r>
              <a:rPr lang="en-US" sz="2800" b="1" dirty="0" smtClean="0"/>
              <a:t> Hormones of thyroid gland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49349"/>
            <a:ext cx="8306307" cy="51706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Half-life</a:t>
            </a:r>
          </a:p>
          <a:p>
            <a:r>
              <a:rPr lang="en-US" sz="2400" dirty="0" smtClean="0"/>
              <a:t>Thyroid hormones have long half-life. T4 has a long </a:t>
            </a:r>
            <a:r>
              <a:rPr lang="en-US" sz="2400" dirty="0" err="1" smtClean="0"/>
              <a:t>halflife</a:t>
            </a:r>
            <a:endParaRPr lang="en-US" sz="2400" dirty="0" smtClean="0"/>
          </a:p>
          <a:p>
            <a:r>
              <a:rPr lang="en-US" sz="2400" dirty="0" smtClean="0"/>
              <a:t>of 7 days. Half-life of T3 is varying between 10 and</a:t>
            </a:r>
          </a:p>
          <a:p>
            <a:r>
              <a:rPr lang="en-US" sz="2400" dirty="0" smtClean="0"/>
              <a:t>24 hours.</a:t>
            </a:r>
          </a:p>
          <a:p>
            <a:r>
              <a:rPr lang="en-US" sz="2400" b="1" i="1" dirty="0" smtClean="0"/>
              <a:t>Rate of Secretion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Thyroxine = 80 to 90 </a:t>
            </a:r>
            <a:r>
              <a:rPr lang="en-US" sz="2400" dirty="0" err="1" smtClean="0"/>
              <a:t>μg</a:t>
            </a:r>
            <a:r>
              <a:rPr lang="en-US" sz="2400" dirty="0" smtClean="0"/>
              <a:t>/day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Tri-</a:t>
            </a:r>
            <a:r>
              <a:rPr lang="en-US" sz="2400" dirty="0" err="1" smtClean="0"/>
              <a:t>iodothyronine</a:t>
            </a:r>
            <a:r>
              <a:rPr lang="en-US" sz="2400" dirty="0" smtClean="0"/>
              <a:t> = 4 to 5 </a:t>
            </a:r>
            <a:r>
              <a:rPr lang="en-US" sz="2400" dirty="0" err="1" smtClean="0"/>
              <a:t>μg</a:t>
            </a:r>
            <a:r>
              <a:rPr lang="en-US" sz="2400" dirty="0" smtClean="0"/>
              <a:t>/day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Reverse T3 = 1 to 2 </a:t>
            </a:r>
            <a:r>
              <a:rPr lang="en-US" sz="2400" dirty="0" err="1" smtClean="0"/>
              <a:t>μg</a:t>
            </a:r>
            <a:r>
              <a:rPr lang="en-US" sz="2400" dirty="0" smtClean="0"/>
              <a:t>/day.</a:t>
            </a:r>
          </a:p>
          <a:p>
            <a:r>
              <a:rPr lang="en-US" sz="2400" b="1" i="1" dirty="0" smtClean="0"/>
              <a:t>Plasma Level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Total T3 = 0.12 </a:t>
            </a:r>
            <a:r>
              <a:rPr lang="el-GR" sz="2400" dirty="0" smtClean="0"/>
              <a:t>μ</a:t>
            </a:r>
            <a:r>
              <a:rPr lang="en-US" sz="2400" dirty="0" smtClean="0"/>
              <a:t>g/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Total T4 = 8 </a:t>
            </a:r>
            <a:r>
              <a:rPr lang="el-GR" sz="2400" dirty="0" smtClean="0"/>
              <a:t>μ</a:t>
            </a:r>
            <a:r>
              <a:rPr lang="en-US" sz="2400" dirty="0" smtClean="0"/>
              <a:t>g/</a:t>
            </a:r>
            <a:r>
              <a:rPr lang="en-US" sz="2400" dirty="0" err="1" smtClean="0"/>
              <a:t>dL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736010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3695" marR="5080" indent="-161163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SYNTHESIS, STORAGE </a:t>
            </a:r>
            <a:r>
              <a:rPr sz="2800" dirty="0"/>
              <a:t>&amp; </a:t>
            </a:r>
            <a:r>
              <a:rPr sz="2800" spc="-5" dirty="0"/>
              <a:t>SECRETION OF  </a:t>
            </a:r>
            <a:r>
              <a:rPr sz="2800" dirty="0"/>
              <a:t>THYROID HORMONES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0" y="1549348"/>
            <a:ext cx="8306310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800" dirty="0">
                <a:latin typeface="Georgia"/>
                <a:cs typeface="Georgia"/>
              </a:rPr>
              <a:t>Tyrosine and iodine are </a:t>
            </a:r>
            <a:r>
              <a:rPr sz="2800" spc="-5" dirty="0">
                <a:latin typeface="Georgia"/>
                <a:cs typeface="Georgia"/>
              </a:rPr>
              <a:t>essential for synthesis </a:t>
            </a:r>
            <a:r>
              <a:rPr sz="2800" spc="-365" dirty="0">
                <a:latin typeface="Georgia"/>
                <a:cs typeface="Georgia"/>
              </a:rPr>
              <a:t>of  </a:t>
            </a:r>
            <a:r>
              <a:rPr sz="2800" dirty="0">
                <a:latin typeface="Georgia"/>
                <a:cs typeface="Georgia"/>
              </a:rPr>
              <a:t>thyroid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hormones.</a:t>
            </a:r>
            <a:endParaRPr sz="2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800" dirty="0">
                <a:latin typeface="Georgia"/>
                <a:cs typeface="Georgia"/>
              </a:rPr>
              <a:t>Both are </a:t>
            </a:r>
            <a:r>
              <a:rPr sz="2800" spc="-5" dirty="0">
                <a:latin typeface="Georgia"/>
                <a:cs typeface="Georgia"/>
              </a:rPr>
              <a:t>taken up by </a:t>
            </a:r>
            <a:r>
              <a:rPr sz="2800" spc="-5">
                <a:latin typeface="Georgia"/>
                <a:cs typeface="Georgia"/>
              </a:rPr>
              <a:t>the</a:t>
            </a:r>
            <a:r>
              <a:rPr sz="2800" spc="-10">
                <a:latin typeface="Georgia"/>
                <a:cs typeface="Georgia"/>
              </a:rPr>
              <a:t> </a:t>
            </a:r>
            <a:r>
              <a:rPr sz="2800" spc="-5" smtClean="0">
                <a:latin typeface="Georgia"/>
                <a:cs typeface="Georgia"/>
              </a:rPr>
              <a:t>blood</a:t>
            </a:r>
            <a:r>
              <a:rPr lang="en-US" sz="2800" spc="-5" dirty="0" smtClean="0">
                <a:latin typeface="Georgia"/>
                <a:cs typeface="Georgia"/>
              </a:rPr>
              <a:t> from the diet</a:t>
            </a:r>
            <a:endParaRPr sz="2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800" smtClean="0">
                <a:latin typeface="Georgia"/>
                <a:cs typeface="Georgia"/>
              </a:rPr>
              <a:t>Iodine </a:t>
            </a:r>
            <a:r>
              <a:rPr sz="2800" dirty="0">
                <a:latin typeface="Georgia"/>
                <a:cs typeface="Georgia"/>
              </a:rPr>
              <a:t>is a </a:t>
            </a:r>
            <a:r>
              <a:rPr sz="2800" spc="-5">
                <a:latin typeface="Georgia"/>
                <a:cs typeface="Georgia"/>
              </a:rPr>
              <a:t>dietary</a:t>
            </a:r>
            <a:r>
              <a:rPr sz="2800" spc="-45">
                <a:latin typeface="Georgia"/>
                <a:cs typeface="Georgia"/>
              </a:rPr>
              <a:t> </a:t>
            </a:r>
            <a:r>
              <a:rPr sz="2800" spc="-5" smtClean="0">
                <a:latin typeface="Georgia"/>
                <a:cs typeface="Georgia"/>
              </a:rPr>
              <a:t>essential</a:t>
            </a:r>
            <a:r>
              <a:rPr lang="en-US" sz="2800" spc="-5" dirty="0" smtClean="0">
                <a:latin typeface="Georgia"/>
                <a:cs typeface="Georgia"/>
              </a:rPr>
              <a:t>-150mcirogm/day</a:t>
            </a:r>
            <a:endParaRPr sz="2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800" spc="-5" dirty="0">
                <a:latin typeface="Georgia"/>
                <a:cs typeface="Georgia"/>
              </a:rPr>
              <a:t>Hormone synthesis occurs on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thyroglobulin.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418" y="412750"/>
            <a:ext cx="74212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SYNTHESIS, </a:t>
            </a:r>
            <a:r>
              <a:rPr sz="3300" spc="-5" dirty="0"/>
              <a:t>STORAGE </a:t>
            </a:r>
            <a:r>
              <a:rPr sz="3300" dirty="0"/>
              <a:t>&amp;</a:t>
            </a:r>
            <a:r>
              <a:rPr sz="3300" spc="-20" dirty="0"/>
              <a:t> </a:t>
            </a:r>
            <a:r>
              <a:rPr sz="3300" spc="-5" dirty="0"/>
              <a:t>SECRETION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35940" y="1478026"/>
            <a:ext cx="7911465" cy="45813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50000"/>
              </a:lnSpc>
              <a:spcBef>
                <a:spcPts val="10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300" spc="-5" dirty="0">
                <a:latin typeface="Georgia"/>
                <a:cs typeface="Georgia"/>
              </a:rPr>
              <a:t>Following steps </a:t>
            </a:r>
            <a:r>
              <a:rPr sz="2300">
                <a:latin typeface="Georgia"/>
                <a:cs typeface="Georgia"/>
              </a:rPr>
              <a:t>are </a:t>
            </a:r>
            <a:r>
              <a:rPr sz="2300" smtClean="0">
                <a:latin typeface="Georgia"/>
                <a:cs typeface="Georgia"/>
              </a:rPr>
              <a:t>involved</a:t>
            </a:r>
            <a:r>
              <a:rPr lang="en-US" sz="2300" dirty="0" smtClean="0">
                <a:latin typeface="Georgia"/>
                <a:cs typeface="Georgia"/>
              </a:rPr>
              <a:t> in</a:t>
            </a:r>
            <a:r>
              <a:rPr sz="2300" smtClean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synthesis, storage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and</a:t>
            </a:r>
            <a:endParaRPr sz="2300">
              <a:latin typeface="Georgia"/>
              <a:cs typeface="Georgia"/>
            </a:endParaRPr>
          </a:p>
          <a:p>
            <a:pPr marL="744220" indent="-457200">
              <a:lnSpc>
                <a:spcPct val="150000"/>
              </a:lnSpc>
            </a:pPr>
            <a:r>
              <a:rPr lang="en-US" sz="2300" spc="-5" dirty="0" smtClean="0">
                <a:latin typeface="Georgia"/>
                <a:cs typeface="Georgia"/>
              </a:rPr>
              <a:t>s</a:t>
            </a:r>
            <a:r>
              <a:rPr sz="2300" spc="-5" smtClean="0">
                <a:latin typeface="Georgia"/>
                <a:cs typeface="Georgia"/>
              </a:rPr>
              <a:t>ecretion</a:t>
            </a:r>
            <a:endParaRPr lang="en-US" sz="2300" spc="-5" dirty="0" smtClean="0">
              <a:latin typeface="Georgia"/>
              <a:cs typeface="Georgia"/>
            </a:endParaRPr>
          </a:p>
          <a:p>
            <a:pPr marL="74422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spc="-5" dirty="0" smtClean="0">
                <a:latin typeface="Georgia"/>
                <a:cs typeface="Georgia"/>
              </a:rPr>
              <a:t>Thyroglobulin synthesis</a:t>
            </a:r>
          </a:p>
          <a:p>
            <a:pPr marL="74422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spc="-5" dirty="0" smtClean="0">
                <a:latin typeface="Georgia"/>
                <a:cs typeface="Georgia"/>
              </a:rPr>
              <a:t>Iodide trapping</a:t>
            </a:r>
          </a:p>
          <a:p>
            <a:pPr marL="74422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spc="-5" dirty="0" smtClean="0">
                <a:latin typeface="Georgia"/>
                <a:cs typeface="Georgia"/>
              </a:rPr>
              <a:t>Oxidation of iodide</a:t>
            </a:r>
          </a:p>
          <a:p>
            <a:pPr marL="74422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spc="-5" dirty="0" smtClean="0">
                <a:latin typeface="Georgia"/>
                <a:cs typeface="Georgia"/>
              </a:rPr>
              <a:t>Transport of iodine into follicular cavity</a:t>
            </a:r>
          </a:p>
          <a:p>
            <a:pPr marL="74422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spc="-5" dirty="0" smtClean="0">
                <a:latin typeface="Georgia"/>
                <a:cs typeface="Georgia"/>
              </a:rPr>
              <a:t>Iodination of tyrosine</a:t>
            </a:r>
          </a:p>
          <a:p>
            <a:pPr marL="74422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spc="-5" dirty="0" smtClean="0">
                <a:latin typeface="Georgia"/>
                <a:cs typeface="Georgia"/>
              </a:rPr>
              <a:t>Coupling reactions</a:t>
            </a:r>
          </a:p>
          <a:p>
            <a:pPr marL="744220" indent="-457200">
              <a:lnSpc>
                <a:spcPts val="2485"/>
              </a:lnSpc>
            </a:pPr>
            <a:endParaRPr lang="en-US" sz="2300" spc="-5" dirty="0" smtClean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68356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Thyroglobulin synthesis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Content Placeholder 4" descr="Thyroid_hormone_synthe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10600" cy="5558485"/>
          </a:xfrm>
        </p:spPr>
      </p:pic>
      <p:sp>
        <p:nvSpPr>
          <p:cNvPr id="6" name="Rectangle 5"/>
          <p:cNvSpPr/>
          <p:nvPr/>
        </p:nvSpPr>
        <p:spPr>
          <a:xfrm>
            <a:off x="12954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/>
              <a:t>https://commons.wikimedia.org/wiki/File:Thyroid_hormone_synthesis.png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228600"/>
            <a:ext cx="7360107" cy="46166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Synthesis of thyroid hormones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399"/>
            <a:ext cx="8686800" cy="598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36170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Tyrosine + I = </a:t>
            </a:r>
            <a:r>
              <a:rPr lang="en-US" sz="3200" dirty="0" err="1" smtClean="0"/>
              <a:t>Monoiodotyrosine</a:t>
            </a:r>
            <a:r>
              <a:rPr lang="en-US" sz="3200" dirty="0" smtClean="0"/>
              <a:t> (MIT)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MIT + I = Di-</a:t>
            </a:r>
            <a:r>
              <a:rPr lang="en-US" sz="3200" dirty="0" err="1" smtClean="0"/>
              <a:t>iodotyrosine</a:t>
            </a:r>
            <a:r>
              <a:rPr lang="en-US" sz="3200" dirty="0" smtClean="0"/>
              <a:t> (DIT)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DIT + MIT = Tri-</a:t>
            </a:r>
            <a:r>
              <a:rPr lang="en-US" sz="3200" dirty="0" err="1" smtClean="0"/>
              <a:t>iodothyronine</a:t>
            </a:r>
            <a:r>
              <a:rPr lang="en-US" sz="3200" dirty="0" smtClean="0"/>
              <a:t> (T3)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MIT + DIT = Reverse T3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DIT + DIT = </a:t>
            </a:r>
            <a:r>
              <a:rPr lang="en-US" sz="3200" dirty="0" err="1" smtClean="0"/>
              <a:t>Tetraiodothyronine</a:t>
            </a:r>
            <a:r>
              <a:rPr lang="en-US" sz="3200" dirty="0" smtClean="0"/>
              <a:t> or Thyroxine (T4)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553998"/>
          </a:xfrm>
        </p:spPr>
        <p:txBody>
          <a:bodyPr/>
          <a:lstStyle/>
          <a:p>
            <a:pPr algn="ctr"/>
            <a:r>
              <a:rPr lang="en-US" sz="3600" dirty="0" smtClean="0"/>
              <a:t>Storage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549349"/>
            <a:ext cx="8458709" cy="45466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After synthesis, the thyroid hormones remain in the</a:t>
            </a:r>
          </a:p>
          <a:p>
            <a:r>
              <a:rPr lang="en-US" sz="2800" dirty="0" smtClean="0"/>
              <a:t>  form of vesicles within thyroglobulin and are stored for</a:t>
            </a:r>
          </a:p>
          <a:p>
            <a:r>
              <a:rPr lang="en-US" sz="2800" dirty="0" smtClean="0"/>
              <a:t>  long period.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Each thyroglobulin molecule contains 5 or 6 molecules of</a:t>
            </a:r>
          </a:p>
          <a:p>
            <a:r>
              <a:rPr lang="en-US" sz="2800" dirty="0" smtClean="0"/>
              <a:t>  thyroxine.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There is also an average of 1 tri-</a:t>
            </a:r>
            <a:r>
              <a:rPr lang="en-US" sz="2800" dirty="0" err="1" smtClean="0"/>
              <a:t>iodothyronine</a:t>
            </a:r>
            <a:r>
              <a:rPr lang="en-US" sz="2800" dirty="0" smtClean="0"/>
              <a:t> molecule</a:t>
            </a:r>
          </a:p>
          <a:p>
            <a:r>
              <a:rPr lang="en-US" sz="2800" dirty="0" smtClean="0"/>
              <a:t>  for every 10 molecules of thyroxine.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It is the only endocrine gland that can store its hormone</a:t>
            </a:r>
          </a:p>
          <a:p>
            <a:r>
              <a:rPr lang="en-US" sz="2800" dirty="0" smtClean="0"/>
              <a:t>  for a long period of about 4 months.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60107" cy="461665"/>
          </a:xfrm>
        </p:spPr>
        <p:txBody>
          <a:bodyPr/>
          <a:lstStyle/>
          <a:p>
            <a:pPr algn="ctr"/>
            <a:r>
              <a:rPr lang="en-US" dirty="0" smtClean="0"/>
              <a:t> Release of thyroid hormones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83099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https://www.youtube.com/watch?v=nnfpeTURSIU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https://www.youtube.com/watch?v=-lZihhHdFp4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461665"/>
          </a:xfrm>
        </p:spPr>
        <p:txBody>
          <a:bodyPr/>
          <a:lstStyle/>
          <a:p>
            <a:pPr algn="ctr"/>
            <a:r>
              <a:rPr lang="en-US" dirty="0" smtClean="0"/>
              <a:t>Release of thyroid hormones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5990" y="808627"/>
            <a:ext cx="5446810" cy="55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014" y="459994"/>
            <a:ext cx="7787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Release of thyroid hormone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219200"/>
            <a:ext cx="8230109" cy="534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67005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Approximately, </a:t>
            </a:r>
            <a:r>
              <a:rPr sz="2700" dirty="0">
                <a:latin typeface="Georgia"/>
                <a:cs typeface="Georgia"/>
              </a:rPr>
              <a:t>90% </a:t>
            </a:r>
            <a:r>
              <a:rPr sz="2700" spc="-5" dirty="0">
                <a:latin typeface="Georgia"/>
                <a:cs typeface="Georgia"/>
              </a:rPr>
              <a:t>of the hormones </a:t>
            </a:r>
            <a:r>
              <a:rPr sz="2700" dirty="0">
                <a:latin typeface="Georgia"/>
                <a:cs typeface="Georgia"/>
              </a:rPr>
              <a:t>released </a:t>
            </a:r>
            <a:r>
              <a:rPr sz="2700" spc="-95" dirty="0">
                <a:latin typeface="Georgia"/>
                <a:cs typeface="Georgia"/>
              </a:rPr>
              <a:t>from  </a:t>
            </a:r>
            <a:r>
              <a:rPr sz="2700" spc="-5" dirty="0">
                <a:latin typeface="Georgia"/>
                <a:cs typeface="Georgia"/>
              </a:rPr>
              <a:t>the thyroid gland initially appear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5" dirty="0">
                <a:latin typeface="Georgia"/>
                <a:cs typeface="Georgia"/>
              </a:rPr>
              <a:t>the form of </a:t>
            </a:r>
            <a:r>
              <a:rPr sz="2700" dirty="0">
                <a:latin typeface="Georgia"/>
                <a:cs typeface="Georgia"/>
              </a:rPr>
              <a:t>T4.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16248"/>
              </a:buClr>
              <a:buFont typeface="Arial"/>
              <a:buChar char=""/>
            </a:pPr>
            <a:endParaRPr sz="3900">
              <a:latin typeface="Times New Roman"/>
              <a:cs typeface="Times New Roman"/>
            </a:endParaRPr>
          </a:p>
          <a:p>
            <a:pPr marL="287020" marR="293370" indent="-274320">
              <a:lnSpc>
                <a:spcPct val="100000"/>
              </a:lnSpc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However, a majority </a:t>
            </a:r>
            <a:r>
              <a:rPr sz="2700" spc="-5" dirty="0">
                <a:latin typeface="Georgia"/>
                <a:cs typeface="Georgia"/>
              </a:rPr>
              <a:t>of the </a:t>
            </a:r>
            <a:r>
              <a:rPr sz="2700" dirty="0">
                <a:latin typeface="Georgia"/>
                <a:cs typeface="Georgia"/>
              </a:rPr>
              <a:t>T4 </a:t>
            </a:r>
            <a:r>
              <a:rPr sz="2700" spc="-5" dirty="0">
                <a:latin typeface="Georgia"/>
                <a:cs typeface="Georgia"/>
              </a:rPr>
              <a:t>that </a:t>
            </a:r>
            <a:r>
              <a:rPr sz="2700" dirty="0">
                <a:latin typeface="Georgia"/>
                <a:cs typeface="Georgia"/>
              </a:rPr>
              <a:t>is </a:t>
            </a:r>
            <a:r>
              <a:rPr sz="2700" spc="-5" dirty="0">
                <a:latin typeface="Georgia"/>
                <a:cs typeface="Georgia"/>
              </a:rPr>
              <a:t>secreted </a:t>
            </a:r>
            <a:r>
              <a:rPr sz="2700" spc="-100" dirty="0">
                <a:latin typeface="Georgia"/>
                <a:cs typeface="Georgia"/>
              </a:rPr>
              <a:t>from  </a:t>
            </a:r>
            <a:r>
              <a:rPr sz="2700" spc="-5" dirty="0">
                <a:latin typeface="Georgia"/>
                <a:cs typeface="Georgia"/>
              </a:rPr>
              <a:t>the thyroid gland </a:t>
            </a:r>
            <a:r>
              <a:rPr sz="2700" dirty="0">
                <a:latin typeface="Georgia"/>
                <a:cs typeface="Georgia"/>
              </a:rPr>
              <a:t>is </a:t>
            </a:r>
            <a:r>
              <a:rPr sz="2700" spc="-5" dirty="0">
                <a:latin typeface="Georgia"/>
                <a:cs typeface="Georgia"/>
              </a:rPr>
              <a:t>subsequently converted to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>
                <a:latin typeface="Georgia"/>
                <a:cs typeface="Georgia"/>
              </a:rPr>
              <a:t>T3</a:t>
            </a:r>
            <a:r>
              <a:rPr sz="2700" smtClean="0">
                <a:latin typeface="Georgia"/>
                <a:cs typeface="Georgia"/>
              </a:rPr>
              <a:t>.</a:t>
            </a:r>
            <a:endParaRPr lang="en-US" sz="2700" dirty="0" smtClean="0">
              <a:latin typeface="Georgia"/>
              <a:cs typeface="Georgia"/>
            </a:endParaRPr>
          </a:p>
          <a:p>
            <a:pPr marL="287020" marR="293370" indent="-274320">
              <a:lnSpc>
                <a:spcPct val="100000"/>
              </a:lnSpc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endParaRPr lang="en-US" sz="2700" dirty="0" smtClean="0">
              <a:latin typeface="Georgia"/>
              <a:cs typeface="Georgia"/>
            </a:endParaRPr>
          </a:p>
          <a:p>
            <a:pPr marL="287020" marR="293370" indent="-274320">
              <a:lnSpc>
                <a:spcPct val="100000"/>
              </a:lnSpc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lang="en-US" sz="2700" dirty="0" smtClean="0">
                <a:latin typeface="Georgia"/>
                <a:cs typeface="Georgia"/>
              </a:rPr>
              <a:t>Small amount of  biologically inactive reverse T3 is formed</a:t>
            </a:r>
          </a:p>
          <a:p>
            <a:pPr marL="287020" marR="293370" indent="-274320">
              <a:lnSpc>
                <a:spcPct val="100000"/>
              </a:lnSpc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mtClean="0">
                <a:latin typeface="Georgia"/>
                <a:cs typeface="Georgia"/>
              </a:rPr>
              <a:t>T3 </a:t>
            </a:r>
            <a:r>
              <a:rPr sz="2700" dirty="0">
                <a:latin typeface="Georgia"/>
                <a:cs typeface="Georgia"/>
              </a:rPr>
              <a:t>is 4times </a:t>
            </a:r>
            <a:r>
              <a:rPr sz="2700" spc="-5" dirty="0">
                <a:latin typeface="Georgia"/>
                <a:cs typeface="Georgia"/>
              </a:rPr>
              <a:t>more potent </a:t>
            </a:r>
            <a:r>
              <a:rPr sz="2700" dirty="0">
                <a:latin typeface="Georgia"/>
                <a:cs typeface="Georgia"/>
              </a:rPr>
              <a:t>in its </a:t>
            </a:r>
            <a:r>
              <a:rPr sz="2700" spc="-5" dirty="0">
                <a:latin typeface="Georgia"/>
                <a:cs typeface="Georgia"/>
              </a:rPr>
              <a:t>biologic form than </a:t>
            </a:r>
            <a:r>
              <a:rPr sz="2700" spc="-360" dirty="0">
                <a:latin typeface="Georgia"/>
                <a:cs typeface="Georgia"/>
              </a:rPr>
              <a:t>T4  </a:t>
            </a:r>
            <a:r>
              <a:rPr sz="2700" dirty="0">
                <a:latin typeface="Georgia"/>
                <a:cs typeface="Georgia"/>
              </a:rPr>
              <a:t>and is </a:t>
            </a:r>
            <a:r>
              <a:rPr sz="2700" spc="-5" dirty="0">
                <a:latin typeface="Georgia"/>
                <a:cs typeface="Georgia"/>
              </a:rPr>
              <a:t>the </a:t>
            </a:r>
            <a:r>
              <a:rPr sz="2700" dirty="0">
                <a:latin typeface="Georgia"/>
                <a:cs typeface="Georgia"/>
              </a:rPr>
              <a:t>major </a:t>
            </a:r>
            <a:r>
              <a:rPr sz="2700" spc="-5" dirty="0">
                <a:latin typeface="Georgia"/>
                <a:cs typeface="Georgia"/>
              </a:rPr>
              <a:t>hormone that </a:t>
            </a:r>
            <a:r>
              <a:rPr sz="2700" dirty="0">
                <a:latin typeface="Georgia"/>
                <a:cs typeface="Georgia"/>
              </a:rPr>
              <a:t>interacts </a:t>
            </a:r>
            <a:r>
              <a:rPr sz="2700" spc="-5" dirty="0">
                <a:latin typeface="Georgia"/>
                <a:cs typeface="Georgia"/>
              </a:rPr>
              <a:t>with </a:t>
            </a:r>
            <a:r>
              <a:rPr sz="2700" dirty="0">
                <a:latin typeface="Georgia"/>
                <a:cs typeface="Georgia"/>
              </a:rPr>
              <a:t>the  </a:t>
            </a:r>
            <a:r>
              <a:rPr sz="2700" spc="-5" dirty="0">
                <a:latin typeface="Georgia"/>
                <a:cs typeface="Georgia"/>
              </a:rPr>
              <a:t>target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cells.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60107" cy="461665"/>
          </a:xfrm>
        </p:spPr>
        <p:txBody>
          <a:bodyPr/>
          <a:lstStyle/>
          <a:p>
            <a:pPr algn="ctr"/>
            <a:r>
              <a:rPr lang="en-US" dirty="0" smtClean="0"/>
              <a:t>Thyroid Gland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295400"/>
            <a:ext cx="8230109" cy="50167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Only visible endocrine gland since it is located in</a:t>
            </a:r>
          </a:p>
          <a:p>
            <a:r>
              <a:rPr lang="en-US" sz="3000" dirty="0" smtClean="0"/>
              <a:t>  front  of trachea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Largest endocrine gland which weighs about 15-25</a:t>
            </a:r>
          </a:p>
          <a:p>
            <a:r>
              <a:rPr lang="en-US" sz="3000" dirty="0" smtClean="0"/>
              <a:t>  gm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Thyroid secretion stored </a:t>
            </a:r>
            <a:r>
              <a:rPr lang="en-US" sz="3000" dirty="0" err="1" smtClean="0"/>
              <a:t>extracellularly</a:t>
            </a:r>
            <a:r>
              <a:rPr lang="en-US" sz="3000" dirty="0" smtClean="0"/>
              <a:t> in the</a:t>
            </a:r>
          </a:p>
          <a:p>
            <a:r>
              <a:rPr lang="en-US" sz="3000" dirty="0" smtClean="0"/>
              <a:t>  colloid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Contains 95% Iodine content of our body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Only tissue that can oxidize iodide to iodine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Thyroid stores enough thyroid hormones </a:t>
            </a:r>
            <a:r>
              <a:rPr lang="en-US" sz="2800" dirty="0" smtClean="0"/>
              <a:t>to</a:t>
            </a:r>
          </a:p>
          <a:p>
            <a:r>
              <a:rPr lang="en-US" sz="2800" dirty="0" smtClean="0"/>
              <a:t> maintain </a:t>
            </a:r>
            <a:r>
              <a:rPr lang="en-US" sz="2800" dirty="0" err="1" smtClean="0"/>
              <a:t>euthyroid</a:t>
            </a:r>
            <a:r>
              <a:rPr lang="en-US" sz="2800" dirty="0" smtClean="0"/>
              <a:t> state for about 3 months without</a:t>
            </a:r>
          </a:p>
          <a:p>
            <a:r>
              <a:rPr lang="en-US" sz="2800" dirty="0" smtClean="0"/>
              <a:t>  hormone synthesis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014" y="459994"/>
            <a:ext cx="7787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/>
              <a:t>TRANSPORT</a:t>
            </a:r>
            <a:endParaRPr b="1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143000"/>
            <a:ext cx="8458709" cy="5536566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87020" marR="132080" indent="-274320" algn="just">
              <a:spcBef>
                <a:spcPts val="465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800" dirty="0">
                <a:latin typeface="Georgia"/>
                <a:cs typeface="Georgia"/>
              </a:rPr>
              <a:t>Both </a:t>
            </a:r>
            <a:r>
              <a:rPr sz="2800" spc="-5" dirty="0">
                <a:latin typeface="Georgia"/>
                <a:cs typeface="Georgia"/>
              </a:rPr>
              <a:t>the hormones </a:t>
            </a:r>
            <a:r>
              <a:rPr sz="2800" dirty="0">
                <a:latin typeface="Georgia"/>
                <a:cs typeface="Georgia"/>
              </a:rPr>
              <a:t>are </a:t>
            </a:r>
            <a:r>
              <a:rPr sz="2800" spc="-5" dirty="0">
                <a:latin typeface="Georgia"/>
                <a:cs typeface="Georgia"/>
              </a:rPr>
              <a:t>highly lipophilic </a:t>
            </a:r>
            <a:r>
              <a:rPr sz="2800" dirty="0">
                <a:latin typeface="Georgia"/>
                <a:cs typeface="Georgia"/>
              </a:rPr>
              <a:t>and </a:t>
            </a:r>
            <a:r>
              <a:rPr sz="2800" spc="-5" dirty="0">
                <a:latin typeface="Georgia"/>
                <a:cs typeface="Georgia"/>
              </a:rPr>
              <a:t>once </a:t>
            </a:r>
            <a:r>
              <a:rPr sz="2800" spc="-320" dirty="0">
                <a:latin typeface="Georgia"/>
                <a:cs typeface="Georgia"/>
              </a:rPr>
              <a:t>in  </a:t>
            </a:r>
            <a:r>
              <a:rPr sz="2800" spc="-5" dirty="0">
                <a:latin typeface="Georgia"/>
                <a:cs typeface="Georgia"/>
              </a:rPr>
              <a:t>the blood, </a:t>
            </a:r>
            <a:r>
              <a:rPr sz="2800" dirty="0">
                <a:latin typeface="Georgia"/>
                <a:cs typeface="Georgia"/>
              </a:rPr>
              <a:t>immediately </a:t>
            </a:r>
            <a:r>
              <a:rPr sz="2800" spc="-5" dirty="0">
                <a:latin typeface="Georgia"/>
                <a:cs typeface="Georgia"/>
              </a:rPr>
              <a:t>bind </a:t>
            </a:r>
            <a:r>
              <a:rPr sz="2800" dirty="0">
                <a:latin typeface="Georgia"/>
                <a:cs typeface="Georgia"/>
              </a:rPr>
              <a:t>to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proteins:</a:t>
            </a:r>
            <a:endParaRPr sz="2800">
              <a:latin typeface="Georgia"/>
              <a:cs typeface="Georgia"/>
            </a:endParaRPr>
          </a:p>
          <a:p>
            <a:pPr marL="561340" marR="90805" lvl="1" indent="-274320" algn="just">
              <a:spcBef>
                <a:spcPts val="53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Thyroid hormone specific protein- thyroxine </a:t>
            </a:r>
            <a:r>
              <a:rPr sz="2800" spc="-10" dirty="0">
                <a:solidFill>
                  <a:srgbClr val="636B85"/>
                </a:solidFill>
                <a:latin typeface="Georgia"/>
                <a:cs typeface="Georgia"/>
              </a:rPr>
              <a:t>binding globulin  (70-80%)</a:t>
            </a:r>
            <a:endParaRPr sz="2800">
              <a:latin typeface="Georgia"/>
              <a:cs typeface="Georgia"/>
            </a:endParaRPr>
          </a:p>
          <a:p>
            <a:pPr marL="561340" lvl="1" indent="-274320" algn="just">
              <a:spcBef>
                <a:spcPts val="2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lang="en-US" sz="2800" spc="-10" dirty="0" err="1" smtClean="0">
                <a:solidFill>
                  <a:srgbClr val="636B85"/>
                </a:solidFill>
                <a:latin typeface="Georgia"/>
                <a:cs typeface="Georgia"/>
              </a:rPr>
              <a:t>Thryroxine</a:t>
            </a:r>
            <a:r>
              <a:rPr lang="en-US" sz="2800" spc="-10" dirty="0" smtClean="0">
                <a:solidFill>
                  <a:srgbClr val="636B85"/>
                </a:solidFill>
                <a:latin typeface="Georgia"/>
                <a:cs typeface="Georgia"/>
              </a:rPr>
              <a:t> binding </a:t>
            </a:r>
            <a:r>
              <a:rPr lang="en-US" sz="2800" spc="-10" dirty="0" err="1" smtClean="0">
                <a:solidFill>
                  <a:srgbClr val="636B85"/>
                </a:solidFill>
                <a:latin typeface="Georgia"/>
                <a:cs typeface="Georgia"/>
              </a:rPr>
              <a:t>prealbumn</a:t>
            </a:r>
            <a:endParaRPr lang="en-US" sz="2800" spc="-10" dirty="0" smtClean="0">
              <a:solidFill>
                <a:srgbClr val="636B85"/>
              </a:solidFill>
              <a:latin typeface="Georgia"/>
              <a:cs typeface="Georgia"/>
            </a:endParaRPr>
          </a:p>
          <a:p>
            <a:pPr marL="561340" lvl="1" indent="-274320" algn="just">
              <a:spcBef>
                <a:spcPts val="2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lang="en-US" sz="2800" spc="-10" dirty="0" smtClean="0">
                <a:solidFill>
                  <a:srgbClr val="636B85"/>
                </a:solidFill>
                <a:latin typeface="Georgia"/>
                <a:cs typeface="Georgia"/>
              </a:rPr>
              <a:t>Albumin</a:t>
            </a:r>
            <a:endParaRPr sz="2800">
              <a:latin typeface="Georgia"/>
              <a:cs typeface="Georgia"/>
            </a:endParaRPr>
          </a:p>
          <a:p>
            <a:pPr marL="561340" lvl="1" indent="-274320" algn="just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975" algn="l"/>
                <a:tab pos="3235960" algn="l"/>
              </a:tabLst>
            </a:pPr>
            <a:r>
              <a:rPr sz="2800" spc="-10" dirty="0">
                <a:solidFill>
                  <a:srgbClr val="636B85"/>
                </a:solidFill>
                <a:latin typeface="Georgia"/>
                <a:cs typeface="Georgia"/>
              </a:rPr>
              <a:t>Less than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0.1%</a:t>
            </a:r>
            <a:r>
              <a:rPr sz="2800" spc="5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of T4	and </a:t>
            </a: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1% of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T3 are in </a:t>
            </a:r>
            <a:r>
              <a:rPr sz="2800" spc="-10" dirty="0">
                <a:solidFill>
                  <a:srgbClr val="636B85"/>
                </a:solidFill>
                <a:latin typeface="Georgia"/>
                <a:cs typeface="Georgia"/>
              </a:rPr>
              <a:t>unbound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 form.</a:t>
            </a:r>
            <a:endParaRPr sz="2800">
              <a:latin typeface="Georgia"/>
              <a:cs typeface="Georgia"/>
            </a:endParaRPr>
          </a:p>
          <a:p>
            <a:pPr marL="287020" marR="5080" indent="-274320" algn="just"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800" smtClean="0">
                <a:latin typeface="Georgia"/>
                <a:cs typeface="Georgia"/>
              </a:rPr>
              <a:t>These </a:t>
            </a:r>
            <a:r>
              <a:rPr sz="2800" spc="-5" dirty="0">
                <a:latin typeface="Georgia"/>
                <a:cs typeface="Georgia"/>
              </a:rPr>
              <a:t>free </a:t>
            </a:r>
            <a:r>
              <a:rPr sz="2800" dirty="0">
                <a:latin typeface="Georgia"/>
                <a:cs typeface="Georgia"/>
              </a:rPr>
              <a:t>T4 and T3 </a:t>
            </a:r>
            <a:r>
              <a:rPr sz="2800" spc="-5" dirty="0">
                <a:latin typeface="Georgia"/>
                <a:cs typeface="Georgia"/>
              </a:rPr>
              <a:t>compounds </a:t>
            </a:r>
            <a:r>
              <a:rPr sz="2800" dirty="0">
                <a:latin typeface="Georgia"/>
                <a:cs typeface="Georgia"/>
              </a:rPr>
              <a:t>are </a:t>
            </a:r>
            <a:r>
              <a:rPr sz="2800" spc="-5" dirty="0">
                <a:latin typeface="Georgia"/>
                <a:cs typeface="Georgia"/>
              </a:rPr>
              <a:t>biologically  </a:t>
            </a:r>
            <a:r>
              <a:rPr sz="2800" dirty="0">
                <a:latin typeface="Georgia"/>
                <a:cs typeface="Georgia"/>
              </a:rPr>
              <a:t>active, and it is </a:t>
            </a:r>
            <a:r>
              <a:rPr sz="2800" spc="-5" dirty="0">
                <a:latin typeface="Georgia"/>
                <a:cs typeface="Georgia"/>
              </a:rPr>
              <a:t>these components that produce the  effects of the thyroid hormones on peripheral tissues  </a:t>
            </a:r>
            <a:r>
              <a:rPr sz="2800" dirty="0">
                <a:latin typeface="Georgia"/>
                <a:cs typeface="Georgia"/>
              </a:rPr>
              <a:t>and </a:t>
            </a:r>
            <a:r>
              <a:rPr sz="2800" spc="-5" dirty="0">
                <a:latin typeface="Georgia"/>
                <a:cs typeface="Georgia"/>
              </a:rPr>
              <a:t>on the </a:t>
            </a:r>
            <a:r>
              <a:rPr sz="2800" dirty="0">
                <a:latin typeface="Georgia"/>
                <a:cs typeface="Georgia"/>
              </a:rPr>
              <a:t>pituitary </a:t>
            </a:r>
            <a:r>
              <a:rPr sz="2800" spc="-5" dirty="0">
                <a:latin typeface="Georgia"/>
                <a:cs typeface="Georgia"/>
              </a:rPr>
              <a:t>feedback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mechanism.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461665"/>
          </a:xfrm>
        </p:spPr>
        <p:txBody>
          <a:bodyPr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5539978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plasma – T4 -8micro g/dl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T3 – 0.15 micro g/dl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T4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bound to TBG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99.8% bound form,0.02% in free 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2ng/dl in free 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Free form is released  from bound form according to the</a:t>
            </a:r>
            <a:r>
              <a:rPr lang="en-US" sz="2400" dirty="0" smtClean="0"/>
              <a:t> need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T3 is </a:t>
            </a:r>
            <a:r>
              <a:rPr lang="en-US" sz="2400" dirty="0" err="1" smtClean="0"/>
              <a:t>continously</a:t>
            </a:r>
            <a:r>
              <a:rPr lang="en-US" sz="2400" dirty="0" smtClean="0"/>
              <a:t> replenished from T4 which act as </a:t>
            </a:r>
            <a:r>
              <a:rPr lang="en-US" sz="2400" dirty="0" err="1" smtClean="0"/>
              <a:t>areservoir</a:t>
            </a:r>
            <a:endParaRPr lang="en-US" sz="2400" dirty="0" smtClean="0"/>
          </a:p>
          <a:p>
            <a:r>
              <a:rPr lang="en-US" sz="2400" dirty="0" smtClean="0"/>
              <a:t>T3</a:t>
            </a:r>
          </a:p>
          <a:p>
            <a:r>
              <a:rPr lang="en-US" sz="2400" dirty="0" smtClean="0"/>
              <a:t>Bound largely to albumin</a:t>
            </a:r>
          </a:p>
          <a:p>
            <a:r>
              <a:rPr lang="en-US" sz="2400" dirty="0" smtClean="0"/>
              <a:t>99.8% in bound form</a:t>
            </a:r>
          </a:p>
          <a:p>
            <a:r>
              <a:rPr lang="en-US" sz="2400" dirty="0" smtClean="0"/>
              <a:t>0.2% free form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457200"/>
            <a:ext cx="7360107" cy="4616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549349"/>
            <a:ext cx="8458709" cy="44319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T3 is more active </a:t>
            </a:r>
            <a:r>
              <a:rPr lang="en-US" sz="2400" b="1" dirty="0" smtClean="0"/>
              <a:t>than T4 because of the following reasons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More in free </a:t>
            </a:r>
            <a:r>
              <a:rPr lang="en-US" sz="2400" dirty="0" err="1" smtClean="0"/>
              <a:t>form,less</a:t>
            </a:r>
            <a:r>
              <a:rPr lang="en-US" sz="2400" dirty="0" smtClean="0"/>
              <a:t> tightly bound to plasma proteins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Greater affinity to thyroid receptors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Half </a:t>
            </a:r>
            <a:r>
              <a:rPr lang="en-US" sz="2400" dirty="0" err="1" smtClean="0"/>
              <a:t>lifeis</a:t>
            </a:r>
            <a:r>
              <a:rPr lang="en-US" sz="2400" dirty="0" smtClean="0"/>
              <a:t>  1-3 days and action is rapid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Easily absorbed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Penetrates into the cells and tissue fluids rapidly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Free and bound form can be measured by radioimmunoassay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461665"/>
          </a:xfrm>
        </p:spPr>
        <p:txBody>
          <a:bodyPr/>
          <a:lstStyle/>
          <a:p>
            <a:pPr algn="ctr"/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371601"/>
            <a:ext cx="8383016" cy="4739759"/>
          </a:xfrm>
        </p:spPr>
        <p:txBody>
          <a:bodyPr/>
          <a:lstStyle/>
          <a:p>
            <a:r>
              <a:rPr lang="en-US" sz="2800" dirty="0" smtClean="0"/>
              <a:t>Degradation of thyroid hormones occurs in muscles,</a:t>
            </a:r>
          </a:p>
          <a:p>
            <a:r>
              <a:rPr lang="en-US" sz="2800" dirty="0" smtClean="0"/>
              <a:t>liver and kidney.</a:t>
            </a:r>
          </a:p>
          <a:p>
            <a:r>
              <a:rPr lang="en-US" sz="2800" dirty="0" smtClean="0"/>
              <a:t>80% of  T3 and T4  </a:t>
            </a:r>
            <a:r>
              <a:rPr lang="en-US" sz="2800" dirty="0" err="1" smtClean="0"/>
              <a:t>deiodinated</a:t>
            </a:r>
            <a:r>
              <a:rPr lang="en-US" sz="2800" dirty="0" smtClean="0"/>
              <a:t> to </a:t>
            </a:r>
            <a:r>
              <a:rPr lang="en-US" sz="2800" dirty="0" err="1" smtClean="0"/>
              <a:t>iodotyronines</a:t>
            </a:r>
            <a:endParaRPr lang="en-US" sz="2800" dirty="0" smtClean="0"/>
          </a:p>
          <a:p>
            <a:r>
              <a:rPr lang="en-US" sz="2800" dirty="0" smtClean="0"/>
              <a:t>1/3 of  T4  to T3 by the enzyme deiodinase</a:t>
            </a:r>
          </a:p>
          <a:p>
            <a:r>
              <a:rPr lang="en-US" sz="2800" dirty="0" smtClean="0"/>
              <a:t>Pituitary gland and cerebral cortex have high T3/T4 ratio due to expression of specific </a:t>
            </a:r>
            <a:r>
              <a:rPr lang="en-US" sz="2800" dirty="0" err="1" smtClean="0"/>
              <a:t>deiodinaess</a:t>
            </a:r>
            <a:endParaRPr lang="en-US" sz="2800" dirty="0" smtClean="0"/>
          </a:p>
          <a:p>
            <a:r>
              <a:rPr lang="en-US" sz="2800" dirty="0" smtClean="0"/>
              <a:t>45% of  T4 converted to reverse T3</a:t>
            </a:r>
          </a:p>
          <a:p>
            <a:r>
              <a:rPr lang="en-US" sz="2800" dirty="0" smtClean="0"/>
              <a:t>20% of T3 and T4 undergo conjugation in liver to </a:t>
            </a:r>
            <a:r>
              <a:rPr lang="en-US" sz="2800" dirty="0" err="1" smtClean="0"/>
              <a:t>glucoronides</a:t>
            </a:r>
            <a:r>
              <a:rPr lang="en-US" sz="2800" dirty="0" smtClean="0"/>
              <a:t> and </a:t>
            </a:r>
            <a:r>
              <a:rPr lang="en-US" sz="2800" dirty="0" err="1" smtClean="0"/>
              <a:t>sulphate</a:t>
            </a:r>
            <a:r>
              <a:rPr lang="en-US" sz="2800" dirty="0" smtClean="0"/>
              <a:t> excreted in bile and intestine undergo hydrolysis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304800"/>
            <a:ext cx="8880348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2060" marR="5080" indent="-24695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REGULATION OF </a:t>
            </a:r>
            <a:r>
              <a:rPr dirty="0"/>
              <a:t>THRYOID HORMONE  </a:t>
            </a:r>
            <a:r>
              <a:rPr spc="-10" dirty="0"/>
              <a:t>SECRETION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8901684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8260" marR="5080" indent="-24695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REGULATION OF </a:t>
            </a:r>
            <a:r>
              <a:rPr dirty="0"/>
              <a:t>THYROID HORMONE  </a:t>
            </a:r>
            <a:r>
              <a:rPr spc="-10" dirty="0"/>
              <a:t>SECRETION</a:t>
            </a:r>
          </a:p>
        </p:txBody>
      </p:sp>
      <p:sp>
        <p:nvSpPr>
          <p:cNvPr id="3" name="object 3"/>
          <p:cNvSpPr/>
          <p:nvPr/>
        </p:nvSpPr>
        <p:spPr>
          <a:xfrm>
            <a:off x="2819400" y="1142998"/>
            <a:ext cx="3572255" cy="571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yroid-functions-NewYog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5635" y="146984"/>
            <a:ext cx="7075365" cy="6253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461665"/>
          </a:xfrm>
        </p:spPr>
        <p:txBody>
          <a:bodyPr/>
          <a:lstStyle/>
          <a:p>
            <a:pPr algn="ctr"/>
            <a:r>
              <a:rPr lang="en-US" dirty="0" smtClean="0"/>
              <a:t>Action on protein metabolism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4431983"/>
          </a:xfrm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en-US" sz="3200" b="1" i="1" dirty="0" smtClean="0"/>
              <a:t>Protein anabolic –Growth promotion</a:t>
            </a:r>
          </a:p>
          <a:p>
            <a:pPr marL="342900" indent="-342900">
              <a:lnSpc>
                <a:spcPct val="150000"/>
              </a:lnSpc>
              <a:buAutoNum type="romanLcPeriod"/>
            </a:pPr>
            <a:r>
              <a:rPr lang="en-US" sz="3200" b="1" i="1" dirty="0" smtClean="0"/>
              <a:t>By Increasing the Translation of RNA</a:t>
            </a:r>
            <a:r>
              <a:rPr lang="en-US" sz="3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ii. </a:t>
            </a:r>
            <a:r>
              <a:rPr lang="en-US" sz="3200" b="1" i="1" dirty="0" smtClean="0"/>
              <a:t>By Increasing the Transcription of DNA to RNA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iii. </a:t>
            </a:r>
            <a:r>
              <a:rPr lang="en-US" sz="3200" b="1" i="1" dirty="0" smtClean="0"/>
              <a:t>By Increasing the Activity of Mitochondria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iv. </a:t>
            </a:r>
            <a:r>
              <a:rPr lang="en-US" sz="3200" b="1" i="1" dirty="0" smtClean="0"/>
              <a:t>By Increasing the Activity of Cellular Enzymes</a:t>
            </a:r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In </a:t>
            </a:r>
            <a:r>
              <a:rPr lang="en-US" sz="3200" b="1" i="1" dirty="0" err="1" smtClean="0"/>
              <a:t>creaed</a:t>
            </a:r>
            <a:r>
              <a:rPr lang="en-US" sz="3200" b="1" i="1" dirty="0" smtClean="0"/>
              <a:t> hormone level can cause catabolism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60107" cy="369332"/>
          </a:xfrm>
        </p:spPr>
        <p:txBody>
          <a:bodyPr/>
          <a:lstStyle/>
          <a:p>
            <a:pPr algn="ctr"/>
            <a:r>
              <a:rPr lang="en-US" sz="2400" b="1" dirty="0" smtClean="0"/>
              <a:t> ACTION ON CARBOHYDRATE METABOLISM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8"/>
            <a:ext cx="8382509" cy="4308872"/>
          </a:xfrm>
        </p:spPr>
        <p:txBody>
          <a:bodyPr/>
          <a:lstStyle/>
          <a:p>
            <a:r>
              <a:rPr lang="en-US" sz="2800" dirty="0" smtClean="0"/>
              <a:t>Thyroxine stimulates almost all processes involved in</a:t>
            </a:r>
          </a:p>
          <a:p>
            <a:r>
              <a:rPr lang="en-US" sz="2800" dirty="0" smtClean="0"/>
              <a:t>the metabolism of carbohydrate. </a:t>
            </a:r>
          </a:p>
          <a:p>
            <a:r>
              <a:rPr lang="en-US" sz="2800" dirty="0" smtClean="0"/>
              <a:t>Thyroxine:</a:t>
            </a:r>
          </a:p>
          <a:p>
            <a:r>
              <a:rPr lang="en-US" sz="2800" dirty="0" err="1" smtClean="0"/>
              <a:t>i</a:t>
            </a:r>
            <a:r>
              <a:rPr lang="en-US" sz="2800" dirty="0" smtClean="0"/>
              <a:t>. Increases the absorption of glucose from GI tract</a:t>
            </a:r>
          </a:p>
          <a:p>
            <a:r>
              <a:rPr lang="en-US" sz="2800" dirty="0" smtClean="0"/>
              <a:t>ii. Enhances the glucose uptake by the cells, by accelerating the transport of glucose through the cell membrane</a:t>
            </a:r>
          </a:p>
          <a:p>
            <a:r>
              <a:rPr lang="en-US" sz="2800" dirty="0" smtClean="0"/>
              <a:t>iii. Increases the breakdown of glycogen into glucose</a:t>
            </a:r>
          </a:p>
          <a:p>
            <a:r>
              <a:rPr lang="en-US" sz="2800" dirty="0" smtClean="0"/>
              <a:t>iv. Accelerates </a:t>
            </a:r>
            <a:r>
              <a:rPr lang="en-US" sz="2800" dirty="0" err="1" smtClean="0"/>
              <a:t>gluconeogenesis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Both hyperglycemic and hypoglycemic effects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60107" cy="46166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functions of thyroid gland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29546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Secretes T3 and T4 which maintain the level of metabolism in tissues that is optimal for their normal function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Secrets </a:t>
            </a:r>
            <a:r>
              <a:rPr lang="en-US" sz="3200" dirty="0" err="1" smtClean="0"/>
              <a:t>calcitonin</a:t>
            </a:r>
            <a:r>
              <a:rPr lang="en-US" sz="3200" dirty="0" smtClean="0"/>
              <a:t> that regulates circulating levels of calcium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60107" cy="369332"/>
          </a:xfrm>
        </p:spPr>
        <p:txBody>
          <a:bodyPr/>
          <a:lstStyle/>
          <a:p>
            <a:pPr algn="ctr"/>
            <a:r>
              <a:rPr lang="en-US" sz="2400" b="1" dirty="0" smtClean="0"/>
              <a:t>ACTION ON FATMETABOLISM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295400"/>
            <a:ext cx="8383016" cy="556926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Mobilization of fat from adipose tissues and fat depots.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mobilized fat is converted into free fatty acid and transported by blood.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Decreases blood cholesterol level due to increased synthesis of LDL receptors in the liver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Increase the synthesis breakdown and excretion of cholesterol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Increase release of cholesterol from liver cells to bile and excreted through feces –reduction in cholesterol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60107" cy="492443"/>
          </a:xfrm>
        </p:spPr>
        <p:txBody>
          <a:bodyPr/>
          <a:lstStyle/>
          <a:p>
            <a:r>
              <a:rPr lang="en-US" sz="3200" b="1" dirty="0" smtClean="0"/>
              <a:t>ACTION ON FAT METABOLISM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06309" cy="3708451"/>
          </a:xfrm>
        </p:spPr>
        <p:txBody>
          <a:bodyPr/>
          <a:lstStyle/>
          <a:p>
            <a:pPr algn="just"/>
            <a:r>
              <a:rPr lang="en-US" sz="3200" dirty="0" smtClean="0"/>
              <a:t>Thyroxine specifically decreases the cholesterol, phospholipids and triglyceride levels in</a:t>
            </a:r>
          </a:p>
          <a:p>
            <a:pPr algn="just"/>
            <a:r>
              <a:rPr lang="en-US" sz="3200" dirty="0" smtClean="0"/>
              <a:t>plasma. </a:t>
            </a:r>
          </a:p>
          <a:p>
            <a:pPr algn="just"/>
            <a:r>
              <a:rPr lang="en-US" sz="3200" dirty="0" smtClean="0"/>
              <a:t>So, in </a:t>
            </a:r>
            <a:r>
              <a:rPr lang="en-US" sz="3200" dirty="0" err="1" smtClean="0"/>
              <a:t>hyposecretion</a:t>
            </a:r>
            <a:r>
              <a:rPr lang="en-US" sz="3200" dirty="0" smtClean="0"/>
              <a:t> of thyroxine, the cholesterol</a:t>
            </a:r>
          </a:p>
          <a:p>
            <a:pPr algn="just"/>
            <a:r>
              <a:rPr lang="en-US" sz="3200" dirty="0" smtClean="0"/>
              <a:t>level in plasma increases, resulting in </a:t>
            </a:r>
            <a:r>
              <a:rPr lang="en-US" sz="3200" b="1" dirty="0" smtClean="0"/>
              <a:t>atherosclerosis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1384995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ACTION ON VITAMIN METABOLISM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21544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Hepatic conversion of beta carotene to </a:t>
            </a:r>
            <a:r>
              <a:rPr lang="en-US" sz="2800" dirty="0" err="1" smtClean="0"/>
              <a:t>Vit.A</a:t>
            </a:r>
            <a:r>
              <a:rPr lang="en-US" sz="2800" dirty="0" smtClean="0"/>
              <a:t> ,</a:t>
            </a:r>
            <a:r>
              <a:rPr lang="en-US" sz="2800" dirty="0" err="1" smtClean="0"/>
              <a:t>vit.A</a:t>
            </a:r>
            <a:r>
              <a:rPr lang="en-US" sz="2800" dirty="0" smtClean="0"/>
              <a:t> to</a:t>
            </a:r>
          </a:p>
          <a:p>
            <a:r>
              <a:rPr lang="en-US" sz="2800" dirty="0" smtClean="0"/>
              <a:t>  </a:t>
            </a:r>
            <a:r>
              <a:rPr lang="en-US" sz="2800" dirty="0" err="1" smtClean="0"/>
              <a:t>retinine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Absorption of B-</a:t>
            </a:r>
            <a:r>
              <a:rPr lang="en-US" sz="2800" dirty="0" err="1" smtClean="0"/>
              <a:t>compel.x</a:t>
            </a:r>
            <a:r>
              <a:rPr lang="en-US" sz="2800" dirty="0" smtClean="0"/>
              <a:t> group of vitamins especially</a:t>
            </a:r>
          </a:p>
          <a:p>
            <a:r>
              <a:rPr lang="en-US" sz="2800" dirty="0" smtClean="0"/>
              <a:t>  B12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60107" cy="461665"/>
          </a:xfrm>
        </p:spPr>
        <p:txBody>
          <a:bodyPr/>
          <a:lstStyle/>
          <a:p>
            <a:pPr algn="ctr"/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3447098"/>
          </a:xfrm>
        </p:spPr>
        <p:txBody>
          <a:bodyPr/>
          <a:lstStyle/>
          <a:p>
            <a:r>
              <a:rPr lang="en-US" sz="2800" dirty="0" smtClean="0"/>
              <a:t>Fluid and electrolyte metabolism</a:t>
            </a:r>
          </a:p>
          <a:p>
            <a:endParaRPr lang="en-US" sz="2800" dirty="0" smtClean="0"/>
          </a:p>
          <a:p>
            <a:r>
              <a:rPr lang="en-US" sz="2800" dirty="0" smtClean="0"/>
              <a:t>Distribution of fluid uniformly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Mucoploysaccharide</a:t>
            </a:r>
            <a:r>
              <a:rPr lang="en-US" sz="2800" b="1" dirty="0" smtClean="0"/>
              <a:t> metabolism</a:t>
            </a:r>
          </a:p>
          <a:p>
            <a:endParaRPr lang="en-US" sz="2800" dirty="0" smtClean="0"/>
          </a:p>
          <a:p>
            <a:r>
              <a:rPr lang="en-US" sz="2800" dirty="0" smtClean="0"/>
              <a:t> Hypothyroidism-Myxoedema</a:t>
            </a:r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717649"/>
            <a:ext cx="3352800" cy="362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234" y="154635"/>
            <a:ext cx="73228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4920" marR="5080" indent="-25228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PHYSIOLOGICAL EFFECTS OF THYROID  </a:t>
            </a:r>
            <a:r>
              <a:rPr dirty="0"/>
              <a:t>HORMONES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73669"/>
            <a:ext cx="8227695" cy="466858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spc="-10" dirty="0">
                <a:latin typeface="Georgia"/>
                <a:cs typeface="Georgia"/>
              </a:rPr>
              <a:t>Growth </a:t>
            </a:r>
            <a:r>
              <a:rPr sz="2800" spc="-5" dirty="0">
                <a:latin typeface="Georgia"/>
                <a:cs typeface="Georgia"/>
              </a:rPr>
              <a:t>and the nervous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system</a:t>
            </a:r>
            <a:endParaRPr sz="2800">
              <a:latin typeface="Georgia"/>
              <a:cs typeface="Georgia"/>
            </a:endParaRPr>
          </a:p>
          <a:p>
            <a:pPr marL="287020" marR="1052830" indent="-274320">
              <a:lnSpc>
                <a:spcPct val="100000"/>
              </a:lnSpc>
              <a:spcBef>
                <a:spcPts val="605"/>
              </a:spcBef>
              <a:buClr>
                <a:srgbClr val="D16248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800" spc="-5" dirty="0">
                <a:latin typeface="Georgia"/>
                <a:cs typeface="Georgia"/>
              </a:rPr>
              <a:t>Effect on </a:t>
            </a:r>
            <a:r>
              <a:rPr sz="2800" spc="-10" dirty="0">
                <a:latin typeface="Georgia"/>
                <a:cs typeface="Georgia"/>
              </a:rPr>
              <a:t>growth </a:t>
            </a:r>
            <a:r>
              <a:rPr sz="2800" spc="-5" dirty="0">
                <a:latin typeface="Georgia"/>
                <a:cs typeface="Georgia"/>
              </a:rPr>
              <a:t>is manifested mainly in </a:t>
            </a:r>
            <a:r>
              <a:rPr sz="2800" spc="-335" dirty="0">
                <a:latin typeface="Georgia"/>
                <a:cs typeface="Georgia"/>
              </a:rPr>
              <a:t>growing  </a:t>
            </a:r>
            <a:r>
              <a:rPr sz="2800" spc="-10" dirty="0">
                <a:latin typeface="Georgia"/>
                <a:cs typeface="Georgia"/>
              </a:rPr>
              <a:t>children</a:t>
            </a:r>
            <a:endParaRPr sz="28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4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623570" algn="l"/>
                <a:tab pos="624205" algn="l"/>
              </a:tabLst>
            </a:pP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Thyroid hormone stimulates </a:t>
            </a: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GH secretion and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promotes </a:t>
            </a: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GH</a:t>
            </a:r>
            <a:r>
              <a:rPr sz="2800" spc="-2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effects</a:t>
            </a:r>
            <a:endParaRPr sz="28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34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623570" algn="l"/>
                <a:tab pos="624205" algn="l"/>
              </a:tabLst>
            </a:pP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Lack of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thyroid </a:t>
            </a: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hormone </a:t>
            </a:r>
            <a:r>
              <a:rPr sz="2800" b="1" spc="-185" dirty="0">
                <a:solidFill>
                  <a:srgbClr val="636B85"/>
                </a:solidFill>
                <a:latin typeface="Arial"/>
                <a:cs typeface="Arial"/>
              </a:rPr>
              <a:t>→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growth retardation but </a:t>
            </a: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can be</a:t>
            </a:r>
            <a:r>
              <a:rPr sz="2800" spc="-24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reversed</a:t>
            </a:r>
            <a:endParaRPr sz="2800">
              <a:latin typeface="Georgia"/>
              <a:cs typeface="Georgia"/>
            </a:endParaRPr>
          </a:p>
          <a:p>
            <a:pPr marL="561340">
              <a:lnSpc>
                <a:spcPct val="100000"/>
              </a:lnSpc>
              <a:spcBef>
                <a:spcPts val="50"/>
              </a:spcBef>
            </a:pP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by thyroid replacement</a:t>
            </a:r>
            <a:r>
              <a:rPr sz="2800" spc="-1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therapy</a:t>
            </a:r>
            <a:endParaRPr sz="2800">
              <a:latin typeface="Georgia"/>
              <a:cs typeface="Georgia"/>
            </a:endParaRPr>
          </a:p>
          <a:p>
            <a:pPr marL="561340" marR="830580" lvl="1" indent="-274320">
              <a:lnSpc>
                <a:spcPct val="100000"/>
              </a:lnSpc>
              <a:spcBef>
                <a:spcPts val="48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623570" algn="l"/>
                <a:tab pos="624205" algn="l"/>
              </a:tabLst>
            </a:pP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Unlike excess GH, excess thyroid hormone does </a:t>
            </a:r>
            <a:r>
              <a:rPr sz="2800" dirty="0">
                <a:solidFill>
                  <a:srgbClr val="636B85"/>
                </a:solidFill>
                <a:latin typeface="Georgia"/>
                <a:cs typeface="Georgia"/>
              </a:rPr>
              <a:t>not </a:t>
            </a:r>
            <a:r>
              <a:rPr sz="2800" spc="-5" dirty="0">
                <a:solidFill>
                  <a:srgbClr val="636B85"/>
                </a:solidFill>
                <a:latin typeface="Georgia"/>
                <a:cs typeface="Georgia"/>
              </a:rPr>
              <a:t>produce  </a:t>
            </a:r>
            <a:r>
              <a:rPr sz="2800" spc="-5">
                <a:solidFill>
                  <a:srgbClr val="636B85"/>
                </a:solidFill>
                <a:latin typeface="Georgia"/>
                <a:cs typeface="Georgia"/>
              </a:rPr>
              <a:t>excessive</a:t>
            </a:r>
            <a:r>
              <a:rPr sz="2800" spc="-35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800" spc="-5" smtClean="0">
                <a:solidFill>
                  <a:srgbClr val="636B85"/>
                </a:solidFill>
                <a:latin typeface="Georgia"/>
                <a:cs typeface="Georgia"/>
              </a:rPr>
              <a:t>growth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60107" cy="461665"/>
          </a:xfrm>
        </p:spPr>
        <p:txBody>
          <a:bodyPr/>
          <a:lstStyle/>
          <a:p>
            <a:pPr algn="ctr"/>
            <a:r>
              <a:rPr lang="en-US" b="1" dirty="0" smtClean="0"/>
              <a:t>Growth and differentiation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4541756"/>
          </a:xfrm>
        </p:spPr>
        <p:txBody>
          <a:bodyPr/>
          <a:lstStyle/>
          <a:p>
            <a:r>
              <a:rPr lang="en-US" sz="2800" b="1" dirty="0" smtClean="0"/>
              <a:t>Brain</a:t>
            </a:r>
          </a:p>
          <a:p>
            <a:pPr marL="287020" marR="113664" indent="-274320">
              <a:lnSpc>
                <a:spcPct val="100000"/>
              </a:lnSpc>
              <a:spcBef>
                <a:spcPts val="590"/>
              </a:spcBef>
              <a:buClr>
                <a:srgbClr val="D16248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lang="en-US" sz="2500" spc="-5" dirty="0" smtClean="0">
                <a:latin typeface="Georgia"/>
                <a:cs typeface="Georgia"/>
              </a:rPr>
              <a:t>Important in </a:t>
            </a:r>
            <a:r>
              <a:rPr lang="en-US" sz="2500" spc="-10" dirty="0" smtClean="0">
                <a:latin typeface="Georgia"/>
                <a:cs typeface="Georgia"/>
              </a:rPr>
              <a:t>promoting </a:t>
            </a:r>
            <a:r>
              <a:rPr lang="en-US" sz="2500" spc="-5" dirty="0" smtClean="0">
                <a:latin typeface="Georgia"/>
                <a:cs typeface="Georgia"/>
              </a:rPr>
              <a:t>growth </a:t>
            </a:r>
            <a:r>
              <a:rPr lang="en-US" sz="2500" dirty="0" smtClean="0">
                <a:latin typeface="Georgia"/>
                <a:cs typeface="Georgia"/>
              </a:rPr>
              <a:t>and </a:t>
            </a:r>
            <a:r>
              <a:rPr lang="en-US" sz="2500" spc="-5" dirty="0" smtClean="0">
                <a:latin typeface="Georgia"/>
                <a:cs typeface="Georgia"/>
              </a:rPr>
              <a:t>development of </a:t>
            </a:r>
            <a:r>
              <a:rPr lang="en-US" sz="2500" spc="-295" dirty="0" smtClean="0">
                <a:latin typeface="Georgia"/>
                <a:cs typeface="Georgia"/>
              </a:rPr>
              <a:t>the  </a:t>
            </a:r>
            <a:r>
              <a:rPr lang="en-US" sz="2500" spc="-10" dirty="0" smtClean="0">
                <a:latin typeface="Georgia"/>
                <a:cs typeface="Georgia"/>
              </a:rPr>
              <a:t>brain during </a:t>
            </a:r>
            <a:r>
              <a:rPr lang="en-US" sz="2500" spc="-5" dirty="0" smtClean="0">
                <a:latin typeface="Georgia"/>
                <a:cs typeface="Georgia"/>
              </a:rPr>
              <a:t>fetal and </a:t>
            </a:r>
            <a:r>
              <a:rPr lang="en-US" sz="2500" spc="-10" dirty="0" smtClean="0">
                <a:latin typeface="Georgia"/>
                <a:cs typeface="Georgia"/>
              </a:rPr>
              <a:t>postnatal</a:t>
            </a:r>
            <a:r>
              <a:rPr lang="en-US" sz="2500" spc="60" dirty="0" smtClean="0">
                <a:latin typeface="Georgia"/>
                <a:cs typeface="Georgia"/>
              </a:rPr>
              <a:t> </a:t>
            </a:r>
            <a:r>
              <a:rPr lang="en-US" sz="2500" spc="-5" dirty="0" smtClean="0">
                <a:latin typeface="Georgia"/>
                <a:cs typeface="Georgia"/>
              </a:rPr>
              <a:t>life</a:t>
            </a:r>
            <a:endParaRPr lang="en-US" sz="2500" dirty="0" smtClean="0">
              <a:latin typeface="Georgia"/>
              <a:cs typeface="Georgia"/>
            </a:endParaRPr>
          </a:p>
          <a:p>
            <a:pPr marL="561340" marR="189865" lvl="1" indent="-274320">
              <a:lnSpc>
                <a:spcPct val="102000"/>
              </a:lnSpc>
              <a:spcBef>
                <a:spcPts val="395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975" algn="l"/>
              </a:tabLst>
            </a:pPr>
            <a:r>
              <a:rPr lang="en-US" sz="2000" spc="-5" dirty="0" smtClean="0">
                <a:solidFill>
                  <a:srgbClr val="636B85"/>
                </a:solidFill>
                <a:latin typeface="Georgia"/>
                <a:cs typeface="Georgia"/>
              </a:rPr>
              <a:t>Thyroid hormone deficiency </a:t>
            </a:r>
            <a:r>
              <a:rPr lang="en-US" sz="2000" b="1" spc="-190" dirty="0" smtClean="0">
                <a:solidFill>
                  <a:srgbClr val="636B85"/>
                </a:solidFill>
                <a:latin typeface="Arial"/>
                <a:cs typeface="Arial"/>
              </a:rPr>
              <a:t>→ </a:t>
            </a:r>
            <a:r>
              <a:rPr lang="en-US" sz="2000" dirty="0" smtClean="0">
                <a:solidFill>
                  <a:srgbClr val="636B85"/>
                </a:solidFill>
                <a:latin typeface="Georgia"/>
                <a:cs typeface="Georgia"/>
              </a:rPr>
              <a:t>mental retardation if </a:t>
            </a:r>
            <a:r>
              <a:rPr lang="en-US" sz="2000" spc="-5" dirty="0" smtClean="0">
                <a:solidFill>
                  <a:srgbClr val="636B85"/>
                </a:solidFill>
                <a:latin typeface="Georgia"/>
                <a:cs typeface="Georgia"/>
              </a:rPr>
              <a:t>therapy </a:t>
            </a:r>
            <a:r>
              <a:rPr lang="en-US" sz="2000" dirty="0" smtClean="0">
                <a:solidFill>
                  <a:srgbClr val="636B85"/>
                </a:solidFill>
                <a:latin typeface="Georgia"/>
                <a:cs typeface="Georgia"/>
              </a:rPr>
              <a:t>is not  administered </a:t>
            </a:r>
            <a:r>
              <a:rPr lang="en-US" sz="2000" spc="-5" dirty="0" smtClean="0">
                <a:solidFill>
                  <a:srgbClr val="636B85"/>
                </a:solidFill>
                <a:latin typeface="Georgia"/>
                <a:cs typeface="Georgia"/>
              </a:rPr>
              <a:t>days or weeks </a:t>
            </a:r>
            <a:r>
              <a:rPr lang="en-US" sz="2000" dirty="0" smtClean="0">
                <a:solidFill>
                  <a:srgbClr val="636B85"/>
                </a:solidFill>
                <a:latin typeface="Georgia"/>
                <a:cs typeface="Georgia"/>
              </a:rPr>
              <a:t>after</a:t>
            </a:r>
            <a:r>
              <a:rPr lang="en-US" sz="2000" spc="-25" dirty="0" smtClean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rgbClr val="636B85"/>
                </a:solidFill>
                <a:latin typeface="Georgia"/>
                <a:cs typeface="Georgia"/>
              </a:rPr>
              <a:t>birth</a:t>
            </a:r>
            <a:endParaRPr lang="en-US" sz="2000" dirty="0" smtClean="0">
              <a:latin typeface="Georgia"/>
              <a:cs typeface="Georgia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Myelination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Arborization</a:t>
            </a:r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Synaptic development</a:t>
            </a:r>
          </a:p>
          <a:p>
            <a:r>
              <a:rPr lang="en-US" sz="2800" b="1" dirty="0" smtClean="0"/>
              <a:t>Bones</a:t>
            </a:r>
          </a:p>
          <a:p>
            <a:r>
              <a:rPr lang="en-US" sz="2800" dirty="0" smtClean="0"/>
              <a:t>Ossification of cartilage and bone growth</a:t>
            </a:r>
          </a:p>
          <a:p>
            <a:r>
              <a:rPr lang="en-US" sz="2800" b="1" dirty="0" smtClean="0"/>
              <a:t>Differentiation of tissues </a:t>
            </a:r>
            <a:r>
              <a:rPr lang="en-US" sz="2800" dirty="0" smtClean="0"/>
              <a:t>during development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7" y="78435"/>
            <a:ext cx="7337654" cy="106456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spc="-5" dirty="0" smtClean="0"/>
              <a:t>cardiovascular</a:t>
            </a:r>
            <a:r>
              <a:rPr lang="en-US" spc="25" dirty="0" smtClean="0"/>
              <a:t> </a:t>
            </a:r>
            <a:r>
              <a:rPr lang="en-US" spc="-5" dirty="0" smtClean="0"/>
              <a:t>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219200"/>
            <a:ext cx="8383016" cy="5704126"/>
          </a:xfrm>
        </p:spPr>
        <p:txBody>
          <a:bodyPr/>
          <a:lstStyle/>
          <a:p>
            <a:pPr marL="287020" indent="-274320">
              <a:lnSpc>
                <a:spcPct val="150000"/>
              </a:lnSpc>
              <a:buClr>
                <a:srgbClr val="D16248"/>
              </a:buClr>
              <a:buSzPct val="85714"/>
              <a:buFont typeface="Arial" pitchFamily="34" charset="0"/>
              <a:buChar char="•"/>
              <a:tabLst>
                <a:tab pos="352425" algn="l"/>
                <a:tab pos="353060" algn="l"/>
              </a:tabLst>
            </a:pPr>
            <a:r>
              <a:rPr lang="en-US" sz="2800" spc="850" dirty="0" smtClean="0">
                <a:latin typeface="+mj-lt"/>
                <a:cs typeface="Arial"/>
              </a:rPr>
              <a:t>↑</a:t>
            </a:r>
            <a:r>
              <a:rPr lang="en-US" sz="2800" spc="-80" dirty="0" smtClean="0">
                <a:latin typeface="+mj-lt"/>
                <a:cs typeface="Arial"/>
              </a:rPr>
              <a:t> </a:t>
            </a:r>
            <a:r>
              <a:rPr lang="en-US" sz="2800" spc="-5" dirty="0" smtClean="0">
                <a:latin typeface="+mj-lt"/>
                <a:cs typeface="Georgia"/>
              </a:rPr>
              <a:t>heart</a:t>
            </a:r>
            <a:r>
              <a:rPr lang="en-US" sz="2800" dirty="0" smtClean="0">
                <a:latin typeface="+mj-lt"/>
                <a:cs typeface="Georgia"/>
              </a:rPr>
              <a:t> </a:t>
            </a:r>
            <a:r>
              <a:rPr lang="en-US" sz="2800" spc="-5" dirty="0" smtClean="0">
                <a:latin typeface="+mj-lt"/>
                <a:cs typeface="Georgia"/>
              </a:rPr>
              <a:t>rate</a:t>
            </a:r>
            <a:r>
              <a:rPr lang="en-US" sz="2800" spc="10" dirty="0" smtClean="0">
                <a:latin typeface="+mj-lt"/>
                <a:cs typeface="Georgia"/>
              </a:rPr>
              <a:t> </a:t>
            </a:r>
            <a:r>
              <a:rPr lang="en-US" sz="2800" spc="-5" dirty="0" smtClean="0">
                <a:latin typeface="+mj-lt"/>
                <a:cs typeface="Georgia"/>
              </a:rPr>
              <a:t>and force</a:t>
            </a:r>
            <a:r>
              <a:rPr lang="en-US" sz="2800" spc="10" dirty="0" smtClean="0">
                <a:latin typeface="+mj-lt"/>
                <a:cs typeface="Georgia"/>
              </a:rPr>
              <a:t> </a:t>
            </a:r>
            <a:r>
              <a:rPr lang="en-US" sz="2800" spc="-5" dirty="0" smtClean="0">
                <a:latin typeface="+mj-lt"/>
                <a:cs typeface="Georgia"/>
              </a:rPr>
              <a:t>of</a:t>
            </a:r>
            <a:r>
              <a:rPr lang="en-US" sz="2800" spc="10" dirty="0" smtClean="0">
                <a:latin typeface="+mj-lt"/>
                <a:cs typeface="Georgia"/>
              </a:rPr>
              <a:t> </a:t>
            </a:r>
            <a:r>
              <a:rPr lang="en-US" sz="2800" spc="-10" dirty="0" smtClean="0">
                <a:latin typeface="+mj-lt"/>
                <a:cs typeface="Georgia"/>
              </a:rPr>
              <a:t>contraction</a:t>
            </a:r>
            <a:r>
              <a:rPr lang="en-US" sz="2800" spc="50" dirty="0" smtClean="0">
                <a:latin typeface="+mj-lt"/>
                <a:cs typeface="Georgia"/>
              </a:rPr>
              <a:t> </a:t>
            </a:r>
            <a:r>
              <a:rPr lang="en-US" sz="2800" b="1" spc="-200" dirty="0" smtClean="0">
                <a:latin typeface="+mj-lt"/>
                <a:cs typeface="Arial"/>
              </a:rPr>
              <a:t>→</a:t>
            </a:r>
            <a:r>
              <a:rPr lang="en-US" sz="2800" b="1" spc="-75" dirty="0" smtClean="0">
                <a:latin typeface="+mj-lt"/>
                <a:cs typeface="Arial"/>
              </a:rPr>
              <a:t> </a:t>
            </a:r>
            <a:r>
              <a:rPr lang="en-US" sz="2800" spc="850" dirty="0" smtClean="0">
                <a:latin typeface="+mj-lt"/>
                <a:cs typeface="Arial"/>
              </a:rPr>
              <a:t>↑</a:t>
            </a:r>
            <a:r>
              <a:rPr lang="en-US" sz="2800" spc="-75" dirty="0" smtClean="0">
                <a:latin typeface="+mj-lt"/>
                <a:cs typeface="Arial"/>
              </a:rPr>
              <a:t> </a:t>
            </a:r>
            <a:r>
              <a:rPr lang="en-US" sz="2800" spc="-10" dirty="0" smtClean="0">
                <a:latin typeface="+mj-lt"/>
                <a:cs typeface="Georgia"/>
              </a:rPr>
              <a:t>CO</a:t>
            </a:r>
          </a:p>
          <a:p>
            <a:pPr marL="287020" marR="951865" indent="-274320">
              <a:lnSpc>
                <a:spcPct val="150000"/>
              </a:lnSpc>
              <a:spcBef>
                <a:spcPts val="470"/>
              </a:spcBef>
              <a:buClr>
                <a:srgbClr val="D16248"/>
              </a:buClr>
              <a:buSzPct val="83333"/>
              <a:buFont typeface="Arial" pitchFamily="34" charset="0"/>
              <a:buChar char="•"/>
              <a:tabLst>
                <a:tab pos="352425" algn="l"/>
                <a:tab pos="353060" algn="l"/>
              </a:tabLst>
            </a:pPr>
            <a:r>
              <a:rPr lang="en-US" sz="2800" spc="850" dirty="0" smtClean="0">
                <a:cs typeface="Arial"/>
              </a:rPr>
              <a:t>↑</a:t>
            </a:r>
            <a:r>
              <a:rPr lang="en-US" sz="2800" spc="25" dirty="0" smtClean="0">
                <a:cs typeface="Arial"/>
              </a:rPr>
              <a:t> </a:t>
            </a:r>
            <a:r>
              <a:rPr lang="en-US" sz="2800" spc="-5" dirty="0" smtClean="0">
                <a:cs typeface="Georgia"/>
              </a:rPr>
              <a:t>the </a:t>
            </a:r>
            <a:r>
              <a:rPr lang="en-US" sz="2800" dirty="0" smtClean="0">
                <a:cs typeface="Georgia"/>
              </a:rPr>
              <a:t>heart’s </a:t>
            </a:r>
            <a:r>
              <a:rPr lang="en-US" sz="2800" spc="-5" dirty="0" smtClean="0">
                <a:cs typeface="Georgia"/>
              </a:rPr>
              <a:t>responsiveness to circulating </a:t>
            </a:r>
          </a:p>
          <a:p>
            <a:pPr marL="287020" marR="951865" indent="-274320">
              <a:lnSpc>
                <a:spcPct val="150000"/>
              </a:lnSpc>
              <a:spcBef>
                <a:spcPts val="470"/>
              </a:spcBef>
              <a:buClr>
                <a:srgbClr val="D16248"/>
              </a:buClr>
              <a:buSzPct val="83333"/>
              <a:tabLst>
                <a:tab pos="352425" algn="l"/>
                <a:tab pos="353060" algn="l"/>
              </a:tabLst>
            </a:pPr>
            <a:r>
              <a:rPr lang="en-US" sz="2800" spc="-10" dirty="0" smtClean="0">
                <a:cs typeface="Georgia"/>
              </a:rPr>
              <a:t>    catecholamines  </a:t>
            </a:r>
            <a:r>
              <a:rPr lang="en-US" sz="2800" dirty="0" smtClean="0">
                <a:cs typeface="Georgia"/>
              </a:rPr>
              <a:t>(permissive </a:t>
            </a:r>
            <a:r>
              <a:rPr lang="en-US" sz="2800" spc="-5" dirty="0" smtClean="0">
                <a:cs typeface="Georgia"/>
              </a:rPr>
              <a:t>action</a:t>
            </a:r>
            <a:r>
              <a:rPr lang="en-US" sz="2800" dirty="0" smtClean="0">
                <a:cs typeface="Georgia"/>
              </a:rPr>
              <a:t> </a:t>
            </a:r>
            <a:r>
              <a:rPr lang="en-US" sz="2800" spc="-5" dirty="0" smtClean="0">
                <a:cs typeface="Georgia"/>
              </a:rPr>
              <a:t>above)</a:t>
            </a:r>
            <a:endParaRPr lang="en-US" sz="2800" dirty="0" smtClean="0">
              <a:cs typeface="Georgia"/>
            </a:endParaRPr>
          </a:p>
          <a:p>
            <a:pPr marL="287020" marR="5080" indent="-274320">
              <a:lnSpc>
                <a:spcPct val="150000"/>
              </a:lnSpc>
              <a:spcBef>
                <a:spcPts val="475"/>
              </a:spcBef>
              <a:buClr>
                <a:srgbClr val="D16248"/>
              </a:buClr>
              <a:buSzPct val="83333"/>
              <a:buFont typeface="Arial" pitchFamily="34" charset="0"/>
              <a:buChar char="•"/>
              <a:tabLst>
                <a:tab pos="352425" algn="l"/>
                <a:tab pos="353060" algn="l"/>
              </a:tabLst>
            </a:pPr>
            <a:r>
              <a:rPr lang="en-US" sz="2800" dirty="0" smtClean="0">
                <a:latin typeface="+mj-lt"/>
                <a:cs typeface="Georgia"/>
              </a:rPr>
              <a:t>In </a:t>
            </a:r>
            <a:r>
              <a:rPr lang="en-US" sz="2800" spc="-5" dirty="0" smtClean="0">
                <a:latin typeface="+mj-lt"/>
                <a:cs typeface="Georgia"/>
              </a:rPr>
              <a:t>response to the </a:t>
            </a:r>
            <a:r>
              <a:rPr lang="en-US" sz="2800" spc="-5" dirty="0" err="1" smtClean="0">
                <a:latin typeface="+mj-lt"/>
                <a:cs typeface="Georgia"/>
              </a:rPr>
              <a:t>vasodialator</a:t>
            </a:r>
            <a:r>
              <a:rPr lang="en-US" sz="2800" spc="-5" dirty="0" smtClean="0">
                <a:latin typeface="+mj-lt"/>
                <a:cs typeface="Georgia"/>
              </a:rPr>
              <a:t> metabolites and </a:t>
            </a:r>
            <a:r>
              <a:rPr lang="en-US" sz="2800" dirty="0" smtClean="0">
                <a:latin typeface="+mj-lt"/>
                <a:cs typeface="Georgia"/>
              </a:rPr>
              <a:t>heat </a:t>
            </a:r>
            <a:r>
              <a:rPr lang="en-US" sz="2800" spc="-5" dirty="0" smtClean="0">
                <a:latin typeface="+mj-lt"/>
                <a:cs typeface="Georgia"/>
              </a:rPr>
              <a:t>load </a:t>
            </a:r>
            <a:r>
              <a:rPr lang="en-US" sz="2800" b="1" spc="-200" dirty="0" smtClean="0">
                <a:latin typeface="+mj-lt"/>
                <a:cs typeface="Arial"/>
              </a:rPr>
              <a:t>→ </a:t>
            </a:r>
            <a:r>
              <a:rPr lang="en-US" sz="2800" dirty="0" smtClean="0">
                <a:latin typeface="+mj-lt"/>
                <a:cs typeface="Georgia"/>
              </a:rPr>
              <a:t>peripheral </a:t>
            </a:r>
            <a:r>
              <a:rPr lang="en-US" sz="2800" spc="-5" dirty="0" err="1" smtClean="0">
                <a:latin typeface="+mj-lt"/>
                <a:cs typeface="Georgia"/>
              </a:rPr>
              <a:t>vasodilation</a:t>
            </a:r>
            <a:r>
              <a:rPr lang="en-US" sz="2800" spc="-5" dirty="0" smtClean="0">
                <a:latin typeface="+mj-lt"/>
                <a:cs typeface="Georgia"/>
              </a:rPr>
              <a:t> to eliminate  generation of extra</a:t>
            </a:r>
            <a:r>
              <a:rPr lang="en-US" sz="2800" spc="35" dirty="0" smtClean="0">
                <a:latin typeface="+mj-lt"/>
                <a:cs typeface="Georgia"/>
              </a:rPr>
              <a:t> </a:t>
            </a:r>
            <a:r>
              <a:rPr lang="en-US" sz="2800" dirty="0" smtClean="0">
                <a:latin typeface="+mj-lt"/>
                <a:cs typeface="Georgia"/>
              </a:rPr>
              <a:t>heat</a:t>
            </a:r>
          </a:p>
          <a:p>
            <a:pPr marL="287020" marR="5080" indent="-274320">
              <a:lnSpc>
                <a:spcPct val="150000"/>
              </a:lnSpc>
              <a:spcBef>
                <a:spcPts val="475"/>
              </a:spcBef>
              <a:buClr>
                <a:srgbClr val="D16248"/>
              </a:buClr>
              <a:buSzPct val="83333"/>
              <a:buFont typeface="Arial" pitchFamily="34" charset="0"/>
              <a:buChar char="•"/>
              <a:tabLst>
                <a:tab pos="352425" algn="l"/>
                <a:tab pos="353060" algn="l"/>
              </a:tabLst>
            </a:pPr>
            <a:r>
              <a:rPr lang="en-US" sz="2800" dirty="0" err="1" smtClean="0">
                <a:latin typeface="+mj-lt"/>
                <a:cs typeface="Georgia"/>
              </a:rPr>
              <a:t>Systloic</a:t>
            </a:r>
            <a:r>
              <a:rPr lang="en-US" sz="2800" dirty="0" smtClean="0">
                <a:latin typeface="+mj-lt"/>
                <a:cs typeface="Georgia"/>
              </a:rPr>
              <a:t> pressure increase and </a:t>
            </a:r>
            <a:r>
              <a:rPr lang="en-US" sz="2800" dirty="0" err="1" smtClean="0">
                <a:latin typeface="+mj-lt"/>
                <a:cs typeface="Georgia"/>
              </a:rPr>
              <a:t>diastoilc</a:t>
            </a:r>
            <a:r>
              <a:rPr lang="en-US" sz="2800" dirty="0" smtClean="0">
                <a:latin typeface="+mj-lt"/>
                <a:cs typeface="Georgia"/>
              </a:rPr>
              <a:t> pressure </a:t>
            </a:r>
            <a:r>
              <a:rPr lang="en-US" sz="2800" dirty="0" err="1" smtClean="0">
                <a:latin typeface="+mj-lt"/>
                <a:cs typeface="Georgia"/>
              </a:rPr>
              <a:t>decreases,pulse</a:t>
            </a:r>
            <a:r>
              <a:rPr lang="en-US" sz="2800" dirty="0" smtClean="0">
                <a:latin typeface="+mj-lt"/>
                <a:cs typeface="Georgia"/>
              </a:rPr>
              <a:t> pressure increases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988365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ACTION ON RESPIRATION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990600"/>
            <a:ext cx="8763001" cy="590931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Thyroxine increases the rate and force of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 respiration indirectly.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The increased metabolic rate (caused by 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  thyroxine) increases the demand for oxygen and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  formation of excess carbon dioxide.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These two factors stimulate the respiratory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  centers to increase the rate and force of  </a:t>
            </a:r>
            <a:r>
              <a:rPr lang="en-US" sz="2800" dirty="0" smtClean="0"/>
              <a:t>respiration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1107996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ACTION ON GASTROINTESTINAL TRACT</a:t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153909" cy="435568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Generally, thyroxine increases the appetite and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food intake.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It also increases the secretions and movements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 of GI tract.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So, </a:t>
            </a:r>
            <a:r>
              <a:rPr lang="en-US" sz="3200" dirty="0" err="1" smtClean="0"/>
              <a:t>hypersecretion</a:t>
            </a:r>
            <a:r>
              <a:rPr lang="en-US" sz="3200" dirty="0" smtClean="0"/>
              <a:t> of thyroxine causes diarrhea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 and the lack of thyroxine causes constipation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60107" cy="461665"/>
          </a:xfrm>
        </p:spPr>
        <p:txBody>
          <a:bodyPr/>
          <a:lstStyle/>
          <a:p>
            <a:pPr algn="ctr"/>
            <a:r>
              <a:rPr lang="en-US" b="1" dirty="0" smtClean="0"/>
              <a:t>Skeletal muscle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219200"/>
            <a:ext cx="8382509" cy="52578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200" dirty="0" smtClean="0"/>
              <a:t>Essential for the normal activity of skeletal muscles.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 Slight increase in thyroxine level – muscle work with more vigor</a:t>
            </a:r>
          </a:p>
          <a:p>
            <a:pPr algn="just">
              <a:lnSpc>
                <a:spcPct val="150000"/>
              </a:lnSpc>
            </a:pPr>
            <a:r>
              <a:rPr lang="en-US" sz="2200" dirty="0" err="1" smtClean="0"/>
              <a:t>Hypersecretion</a:t>
            </a:r>
            <a:r>
              <a:rPr lang="en-US" sz="2200" dirty="0" smtClean="0"/>
              <a:t> of thyroxine causes weakness of the muscles due to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catabolism of proteins.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This condition is called </a:t>
            </a:r>
            <a:r>
              <a:rPr lang="en-US" sz="2200" b="1" dirty="0" err="1" smtClean="0"/>
              <a:t>thyrotoxic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myopathy</a:t>
            </a:r>
            <a:r>
              <a:rPr lang="en-US" sz="2200" b="1" dirty="0" smtClean="0"/>
              <a:t>. The muscles relax very slowly after the c</a:t>
            </a:r>
            <a:r>
              <a:rPr lang="en-US" sz="2200" dirty="0" smtClean="0"/>
              <a:t>ontraction.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Hyperthyroidism also causes fine muscular t</a:t>
            </a:r>
            <a:r>
              <a:rPr lang="en-US" sz="2200" b="1" dirty="0" smtClean="0"/>
              <a:t>remor.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/>
              <a:t>Tremor occurs at the frequency of 10 to 15 times p</a:t>
            </a:r>
            <a:r>
              <a:rPr lang="en-US" sz="2200" dirty="0" smtClean="0"/>
              <a:t>er second.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It is due to the thyroxine-induced excess neuronal activity, which controls the muscle. </a:t>
            </a:r>
          </a:p>
          <a:p>
            <a:pPr algn="just"/>
            <a:r>
              <a:rPr lang="en-US" sz="2200" dirty="0" smtClean="0"/>
              <a:t>The lack of thyroxine makes the muscles more sluggish.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531165"/>
          </a:xfrm>
        </p:spPr>
        <p:txBody>
          <a:bodyPr/>
          <a:lstStyle/>
          <a:p>
            <a:pPr algn="ctr"/>
            <a:r>
              <a:rPr lang="en-US" b="1" dirty="0" smtClean="0"/>
              <a:t>Thyroid Gland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49276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6400800"/>
            <a:ext cx="4572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https://slidetodoc.com/thyroid-gland-and-parathyroid-thyroid-gland-introduction-situation/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234" y="154635"/>
            <a:ext cx="73228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4920" marR="5080" indent="-25228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PHYSIOLOGICAL EFFECTS OF THYROID  </a:t>
            </a:r>
            <a:r>
              <a:rPr dirty="0"/>
              <a:t>HORMONES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87170"/>
            <a:ext cx="8212455" cy="4285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Sympathomimetic</a:t>
            </a:r>
            <a:r>
              <a:rPr sz="2400" spc="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effect</a:t>
            </a:r>
            <a:endParaRPr sz="2400">
              <a:latin typeface="Georgia"/>
              <a:cs typeface="Georgia"/>
            </a:endParaRPr>
          </a:p>
          <a:p>
            <a:pPr marL="287020" indent="-274320" algn="just">
              <a:lnSpc>
                <a:spcPct val="150000"/>
              </a:lnSpc>
              <a:buClr>
                <a:srgbClr val="D16248"/>
              </a:buClr>
              <a:buSzPct val="85714"/>
              <a:buFont typeface="Wingdings" pitchFamily="2" charset="2"/>
              <a:buChar char="§"/>
              <a:tabLst>
                <a:tab pos="352425" algn="l"/>
                <a:tab pos="353060" algn="l"/>
              </a:tabLst>
            </a:pPr>
            <a:r>
              <a:rPr sz="2400" spc="-5" dirty="0">
                <a:latin typeface="Georgia"/>
                <a:cs typeface="Georgia"/>
              </a:rPr>
              <a:t>Sympathomimetic: any action similar to </a:t>
            </a:r>
            <a:r>
              <a:rPr sz="2400" spc="-10" dirty="0">
                <a:latin typeface="Georgia"/>
                <a:cs typeface="Georgia"/>
              </a:rPr>
              <a:t>one </a:t>
            </a:r>
            <a:r>
              <a:rPr sz="2400" spc="-5" dirty="0">
                <a:latin typeface="Georgia"/>
                <a:cs typeface="Georgia"/>
              </a:rPr>
              <a:t>produced </a:t>
            </a:r>
            <a:r>
              <a:rPr sz="2400" spc="-5">
                <a:latin typeface="Georgia"/>
                <a:cs typeface="Georgia"/>
              </a:rPr>
              <a:t>by</a:t>
            </a:r>
            <a:r>
              <a:rPr sz="2400" spc="145">
                <a:latin typeface="Georgia"/>
                <a:cs typeface="Georgia"/>
              </a:rPr>
              <a:t> </a:t>
            </a:r>
            <a:r>
              <a:rPr sz="2400" spc="-5" smtClean="0">
                <a:latin typeface="Georgia"/>
                <a:cs typeface="Georgia"/>
              </a:rPr>
              <a:t>the</a:t>
            </a:r>
            <a:r>
              <a:rPr lang="en-US" sz="2400" spc="-5" dirty="0" smtClean="0">
                <a:latin typeface="Georgia"/>
                <a:cs typeface="Georgia"/>
              </a:rPr>
              <a:t> </a:t>
            </a:r>
            <a:r>
              <a:rPr sz="2400" spc="-5" smtClean="0">
                <a:latin typeface="Georgia"/>
                <a:cs typeface="Georgia"/>
              </a:rPr>
              <a:t>sympathetic </a:t>
            </a:r>
            <a:r>
              <a:rPr sz="2400" dirty="0">
                <a:latin typeface="Georgia"/>
                <a:cs typeface="Georgia"/>
              </a:rPr>
              <a:t>nervous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system</a:t>
            </a:r>
            <a:endParaRPr sz="2400">
              <a:latin typeface="Georgia"/>
              <a:cs typeface="Georgia"/>
            </a:endParaRPr>
          </a:p>
          <a:p>
            <a:pPr marL="287020" marR="208279" indent="-274320" algn="just">
              <a:lnSpc>
                <a:spcPct val="150000"/>
              </a:lnSpc>
              <a:spcBef>
                <a:spcPts val="470"/>
              </a:spcBef>
              <a:buClr>
                <a:srgbClr val="D16248"/>
              </a:buClr>
              <a:buSzPct val="83333"/>
              <a:buFont typeface="Wingdings" pitchFamily="2" charset="2"/>
              <a:buChar char="§"/>
              <a:tabLst>
                <a:tab pos="352425" algn="l"/>
                <a:tab pos="353060" algn="l"/>
              </a:tabLst>
            </a:pPr>
            <a:r>
              <a:rPr sz="2400" spc="-5" dirty="0">
                <a:latin typeface="Georgia"/>
                <a:cs typeface="Georgia"/>
              </a:rPr>
              <a:t>Thyroid hormone </a:t>
            </a:r>
            <a:r>
              <a:rPr sz="2400" spc="850" dirty="0">
                <a:latin typeface="Arial"/>
                <a:cs typeface="Arial"/>
              </a:rPr>
              <a:t>↑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Georgia"/>
                <a:cs typeface="Georgia"/>
              </a:rPr>
              <a:t>target cell responsiveness to catecholamines  </a:t>
            </a:r>
            <a:r>
              <a:rPr sz="2400" dirty="0">
                <a:latin typeface="Georgia"/>
                <a:cs typeface="Georgia"/>
              </a:rPr>
              <a:t>(SNS </a:t>
            </a:r>
            <a:r>
              <a:rPr sz="2400" spc="-5" dirty="0">
                <a:latin typeface="Georgia"/>
                <a:cs typeface="Georgia"/>
              </a:rPr>
              <a:t>and </a:t>
            </a:r>
            <a:r>
              <a:rPr sz="2400" dirty="0">
                <a:latin typeface="Georgia"/>
                <a:cs typeface="Georgia"/>
              </a:rPr>
              <a:t>adrenal)</a:t>
            </a:r>
            <a:endParaRPr sz="2400">
              <a:latin typeface="Georgia"/>
              <a:cs typeface="Georgia"/>
            </a:endParaRPr>
          </a:p>
          <a:p>
            <a:pPr marL="287020" indent="-274320" algn="just">
              <a:lnSpc>
                <a:spcPct val="150000"/>
              </a:lnSpc>
              <a:buClr>
                <a:srgbClr val="D16248"/>
              </a:buClr>
              <a:buSzPct val="83333"/>
              <a:buFont typeface="Wingdings" pitchFamily="2" charset="2"/>
              <a:buChar char="§"/>
              <a:tabLst>
                <a:tab pos="352425" algn="l"/>
                <a:tab pos="353060" algn="l"/>
              </a:tabLst>
            </a:pPr>
            <a:r>
              <a:rPr sz="2400" spc="-5" dirty="0">
                <a:latin typeface="Georgia"/>
                <a:cs typeface="Georgia"/>
              </a:rPr>
              <a:t>Thyroid hormones </a:t>
            </a:r>
            <a:r>
              <a:rPr sz="2400" dirty="0">
                <a:latin typeface="Georgia"/>
                <a:cs typeface="Georgia"/>
              </a:rPr>
              <a:t>are permissive </a:t>
            </a:r>
            <a:r>
              <a:rPr sz="2400" spc="-200" dirty="0">
                <a:latin typeface="Arial"/>
                <a:cs typeface="Arial"/>
              </a:rPr>
              <a:t>→ </a:t>
            </a:r>
            <a:r>
              <a:rPr sz="2400" spc="850" dirty="0">
                <a:latin typeface="Arial"/>
                <a:cs typeface="Arial"/>
              </a:rPr>
              <a:t>↑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10" dirty="0">
                <a:latin typeface="Georgia"/>
                <a:cs typeface="Georgia"/>
              </a:rPr>
              <a:t>production </a:t>
            </a:r>
            <a:r>
              <a:rPr sz="2400" spc="-5">
                <a:latin typeface="Georgia"/>
                <a:cs typeface="Georgia"/>
              </a:rPr>
              <a:t>of </a:t>
            </a:r>
            <a:r>
              <a:rPr sz="2400" spc="-5" smtClean="0">
                <a:latin typeface="Georgia"/>
                <a:cs typeface="Georgia"/>
              </a:rPr>
              <a:t>specific</a:t>
            </a:r>
            <a:r>
              <a:rPr lang="en-US" sz="2400" spc="-5" dirty="0" smtClean="0">
                <a:latin typeface="Georgia"/>
                <a:cs typeface="Georgia"/>
              </a:rPr>
              <a:t> </a:t>
            </a:r>
            <a:r>
              <a:rPr sz="2400" spc="-5" smtClean="0">
                <a:latin typeface="Georgia"/>
                <a:cs typeface="Georgia"/>
              </a:rPr>
              <a:t>catecholamine </a:t>
            </a:r>
            <a:r>
              <a:rPr sz="2400" spc="-5" dirty="0">
                <a:latin typeface="Georgia"/>
                <a:cs typeface="Georgia"/>
              </a:rPr>
              <a:t>target cell</a:t>
            </a:r>
            <a:r>
              <a:rPr sz="2400" spc="4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receptors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371600"/>
            <a:ext cx="8383016" cy="5225285"/>
          </a:xfrm>
        </p:spPr>
        <p:txBody>
          <a:bodyPr/>
          <a:lstStyle/>
          <a:p>
            <a:pPr algn="just"/>
            <a:r>
              <a:rPr lang="en-US" sz="2800" b="1" dirty="0" smtClean="0"/>
              <a:t>ACTION ON BODY WEIGHT</a:t>
            </a:r>
          </a:p>
          <a:p>
            <a:pPr algn="just"/>
            <a:r>
              <a:rPr lang="en-US" sz="2800" dirty="0" smtClean="0"/>
              <a:t>Essential for maintaining the body weight.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400" dirty="0" smtClean="0"/>
              <a:t> </a:t>
            </a:r>
            <a:r>
              <a:rPr lang="en-US" sz="2400" b="1" dirty="0" smtClean="0"/>
              <a:t>ACTION ON BLOOD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800" dirty="0" smtClean="0"/>
              <a:t>Accelerates </a:t>
            </a:r>
            <a:r>
              <a:rPr lang="en-US" sz="2800" dirty="0" err="1" smtClean="0"/>
              <a:t>erythropoietic</a:t>
            </a:r>
            <a:r>
              <a:rPr lang="en-US" sz="2800" dirty="0" smtClean="0"/>
              <a:t> activity and increases blood volume.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It is one of the important general factors necessary for </a:t>
            </a:r>
            <a:r>
              <a:rPr lang="en-US" sz="2800" dirty="0" err="1" smtClean="0"/>
              <a:t>erythropoiesis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 </a:t>
            </a:r>
          </a:p>
          <a:p>
            <a:pPr algn="just"/>
            <a:r>
              <a:rPr lang="en-US" sz="2800" dirty="0" smtClean="0"/>
              <a:t>Polycythemia is common in hyperthyroidism.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1384995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ACTION ON SLEEP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371600"/>
            <a:ext cx="8383016" cy="5078313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3000" dirty="0" smtClean="0"/>
              <a:t>Normal thyroxine level is necessary to maintain</a:t>
            </a:r>
          </a:p>
          <a:p>
            <a:pPr algn="just"/>
            <a:r>
              <a:rPr lang="en-US" sz="3000" dirty="0" smtClean="0"/>
              <a:t>  normal sleep pattern.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err="1" smtClean="0"/>
              <a:t>Hypersecretion</a:t>
            </a:r>
            <a:r>
              <a:rPr lang="en-US" sz="3000" dirty="0" smtClean="0"/>
              <a:t> of thyroxine causes excessive</a:t>
            </a:r>
          </a:p>
          <a:p>
            <a:pPr algn="just"/>
            <a:r>
              <a:rPr lang="en-US" sz="3000" dirty="0" smtClean="0"/>
              <a:t>  stimulation of the muscles and central nervous</a:t>
            </a:r>
          </a:p>
          <a:p>
            <a:pPr algn="just"/>
            <a:r>
              <a:rPr lang="en-US" sz="3000" dirty="0" smtClean="0"/>
              <a:t>  system.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/>
              <a:t>So, the person feels tired, exhausted and feels like</a:t>
            </a:r>
          </a:p>
          <a:p>
            <a:pPr algn="just"/>
            <a:r>
              <a:rPr lang="en-US" sz="3000" dirty="0" smtClean="0"/>
              <a:t>  sleeping.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/>
              <a:t>But, the person cannot sleep because of </a:t>
            </a:r>
            <a:r>
              <a:rPr lang="en-US" sz="3000" dirty="0" err="1" smtClean="0"/>
              <a:t>th</a:t>
            </a:r>
            <a:endParaRPr lang="en-US" sz="3000" dirty="0" smtClean="0"/>
          </a:p>
          <a:p>
            <a:pPr algn="just"/>
            <a:r>
              <a:rPr lang="en-US" sz="3000" dirty="0" smtClean="0"/>
              <a:t>  stimulatory effect of thyroxine on neurons.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/>
              <a:t>On the other hand, </a:t>
            </a:r>
            <a:r>
              <a:rPr lang="en-US" sz="3000" dirty="0" err="1" smtClean="0"/>
              <a:t>hyposecretion</a:t>
            </a:r>
            <a:r>
              <a:rPr lang="en-US" sz="3000" dirty="0" smtClean="0"/>
              <a:t> of thyroxine</a:t>
            </a:r>
          </a:p>
          <a:p>
            <a:pPr algn="just"/>
            <a:r>
              <a:rPr lang="en-US" sz="3000" dirty="0" smtClean="0"/>
              <a:t>  causes </a:t>
            </a:r>
            <a:r>
              <a:rPr lang="en-US" sz="3000" b="1" dirty="0" smtClean="0"/>
              <a:t>somnolence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3016" cy="38111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ACTION ON SEXUAL FUNCTION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Normal thyroxine level is essential for normal sexual function.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ACTION ON OTHER ENDOCRINE GLANDS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Because of its metabolic effects, thyroxine increases the demand for secretion by other endocrine glands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0200" y="-304800"/>
            <a:ext cx="13449300" cy="84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60107" cy="461665"/>
          </a:xfrm>
        </p:spPr>
        <p:txBody>
          <a:bodyPr/>
          <a:lstStyle/>
          <a:p>
            <a:pPr algn="ctr"/>
            <a:r>
              <a:rPr lang="en-US" dirty="0" smtClean="0"/>
              <a:t>Mode of action of thyroid hormones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46228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447800"/>
            <a:ext cx="4191000" cy="47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71053" cy="461665"/>
          </a:xfrm>
        </p:spPr>
        <p:txBody>
          <a:bodyPr/>
          <a:lstStyle/>
          <a:p>
            <a:pPr algn="ctr"/>
            <a:r>
              <a:rPr lang="en-US" dirty="0" smtClean="0"/>
              <a:t>Regulation of secretion of thyroid hormones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267" y="1219200"/>
            <a:ext cx="3858857" cy="52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492443"/>
          </a:xfrm>
        </p:spPr>
        <p:txBody>
          <a:bodyPr/>
          <a:lstStyle/>
          <a:p>
            <a:pPr algn="ctr"/>
            <a:r>
              <a:rPr lang="en-US" sz="3200" dirty="0" smtClean="0"/>
              <a:t>Regulation of secretion of thyroid hormones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06309" cy="4555093"/>
          </a:xfrm>
        </p:spPr>
        <p:txBody>
          <a:bodyPr/>
          <a:lstStyle/>
          <a:p>
            <a:pPr algn="just"/>
            <a:r>
              <a:rPr lang="en-US" sz="2800" b="1" dirty="0" smtClean="0"/>
              <a:t>ROLE OF IODIDE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/>
              <a:t>Important factor regulating the synthesis of thyroid</a:t>
            </a:r>
          </a:p>
          <a:p>
            <a:pPr algn="just"/>
            <a:r>
              <a:rPr lang="en-US" sz="3000" dirty="0" smtClean="0"/>
              <a:t>  hormones.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/>
              <a:t>Moderate level of iodine - the blood level of thyroid</a:t>
            </a:r>
          </a:p>
          <a:p>
            <a:pPr algn="just"/>
            <a:r>
              <a:rPr lang="en-US" sz="3000" dirty="0" smtClean="0"/>
              <a:t>  hormones is normal.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/>
              <a:t>High iodine level more than 2 </a:t>
            </a:r>
            <a:r>
              <a:rPr lang="en-US" sz="3000" dirty="0" err="1" smtClean="0"/>
              <a:t>mgl</a:t>
            </a:r>
            <a:r>
              <a:rPr lang="en-US" sz="3000" dirty="0" smtClean="0"/>
              <a:t> - suppression of hormone synthesis. (affects </a:t>
            </a:r>
            <a:r>
              <a:rPr lang="en-US" sz="3000" dirty="0" err="1" smtClean="0"/>
              <a:t>organifiaction</a:t>
            </a:r>
            <a:r>
              <a:rPr lang="en-US" sz="3000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/>
              <a:t>Enzymes necessary for synthesis of thyroid</a:t>
            </a:r>
          </a:p>
          <a:p>
            <a:pPr algn="just"/>
            <a:r>
              <a:rPr lang="en-US" sz="3000" dirty="0" smtClean="0"/>
              <a:t>  hormones are inhibited by iodide itself.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This effect of iodide is called </a:t>
            </a:r>
            <a:r>
              <a:rPr lang="en-US" sz="2800" b="1" dirty="0" smtClean="0"/>
              <a:t>Wolff-</a:t>
            </a:r>
            <a:r>
              <a:rPr lang="en-US" sz="2800" b="1" dirty="0" err="1" smtClean="0"/>
              <a:t>Chaikoff</a:t>
            </a:r>
            <a:r>
              <a:rPr lang="en-US" sz="2800" b="1" dirty="0" smtClean="0"/>
              <a:t> effect.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950" y="412750"/>
            <a:ext cx="72923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DISEASES OF </a:t>
            </a:r>
            <a:r>
              <a:rPr sz="3300" dirty="0"/>
              <a:t>THE THYROID</a:t>
            </a:r>
            <a:r>
              <a:rPr sz="3300" spc="-95" dirty="0"/>
              <a:t> </a:t>
            </a:r>
            <a:r>
              <a:rPr sz="3300" spc="-5" dirty="0"/>
              <a:t>GLAND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8"/>
            <a:ext cx="8230109" cy="5206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700" spc="-5" smtClean="0">
                <a:latin typeface="Georgia"/>
                <a:cs typeface="Georgia"/>
              </a:rPr>
              <a:t>Thyroid </a:t>
            </a:r>
            <a:r>
              <a:rPr sz="2700" spc="-5" dirty="0">
                <a:latin typeface="Georgia"/>
                <a:cs typeface="Georgia"/>
              </a:rPr>
              <a:t>hormones can be either deficient or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excessive</a:t>
            </a:r>
            <a:endParaRPr sz="2700">
              <a:latin typeface="Georgia"/>
              <a:cs typeface="Georgia"/>
            </a:endParaRPr>
          </a:p>
          <a:p>
            <a:pPr marL="287020">
              <a:lnSpc>
                <a:spcPct val="150000"/>
              </a:lnSpc>
              <a:spcBef>
                <a:spcPts val="5"/>
              </a:spcBef>
            </a:pPr>
            <a:r>
              <a:rPr sz="2700" dirty="0">
                <a:latin typeface="Georgia"/>
                <a:cs typeface="Georgia"/>
              </a:rPr>
              <a:t>– </a:t>
            </a:r>
            <a:r>
              <a:rPr sz="2700" spc="-5" dirty="0">
                <a:latin typeface="Georgia"/>
                <a:cs typeface="Georgia"/>
              </a:rPr>
              <a:t>hypothyroidism or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spc="-5">
                <a:latin typeface="Georgia"/>
                <a:cs typeface="Georgia"/>
              </a:rPr>
              <a:t>hyperthyroidism</a:t>
            </a:r>
            <a:r>
              <a:rPr sz="2700" spc="-5" smtClean="0">
                <a:latin typeface="Georgia"/>
                <a:cs typeface="Georgia"/>
              </a:rPr>
              <a:t>.</a:t>
            </a:r>
            <a:endParaRPr lang="en-US" sz="2700" spc="-5" dirty="0" smtClean="0">
              <a:latin typeface="Georgia"/>
              <a:cs typeface="Georgia"/>
            </a:endParaRPr>
          </a:p>
          <a:p>
            <a:pPr marL="287020">
              <a:lnSpc>
                <a:spcPct val="150000"/>
              </a:lnSpc>
              <a:spcBef>
                <a:spcPts val="5"/>
              </a:spcBef>
            </a:pPr>
            <a:r>
              <a:rPr lang="en-US" sz="2700" b="1" spc="-5" dirty="0" err="1" smtClean="0">
                <a:latin typeface="Georgia"/>
                <a:cs typeface="Georgia"/>
              </a:rPr>
              <a:t>Hyperthyrodism</a:t>
            </a:r>
            <a:endParaRPr lang="en-US" sz="2700" b="1" spc="-5" dirty="0" smtClean="0">
              <a:latin typeface="Georgia"/>
              <a:cs typeface="Georgia"/>
            </a:endParaRPr>
          </a:p>
          <a:p>
            <a:pPr marL="287020">
              <a:lnSpc>
                <a:spcPct val="150000"/>
              </a:lnSpc>
              <a:spcBef>
                <a:spcPts val="5"/>
              </a:spcBef>
            </a:pPr>
            <a:r>
              <a:rPr lang="en-US" sz="2700" b="1" spc="-5" dirty="0" smtClean="0">
                <a:latin typeface="Georgia"/>
                <a:cs typeface="Georgia"/>
              </a:rPr>
              <a:t>Cause:</a:t>
            </a:r>
          </a:p>
          <a:p>
            <a:pPr marL="287020">
              <a:lnSpc>
                <a:spcPct val="1500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lang="en-US" sz="2700" spc="-5" dirty="0" smtClean="0">
                <a:latin typeface="Georgia"/>
                <a:cs typeface="Georgia"/>
              </a:rPr>
              <a:t>Grave’s disease</a:t>
            </a:r>
          </a:p>
          <a:p>
            <a:pPr marL="28702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lang="en-US" sz="2700" spc="-5" dirty="0" smtClean="0">
                <a:latin typeface="Georgia"/>
                <a:cs typeface="Georgia"/>
              </a:rPr>
              <a:t>Thyroid  </a:t>
            </a:r>
            <a:r>
              <a:rPr lang="en-US" sz="2700" spc="-5" dirty="0" err="1" smtClean="0">
                <a:latin typeface="Georgia"/>
                <a:cs typeface="Georgia"/>
              </a:rPr>
              <a:t>solitray</a:t>
            </a:r>
            <a:r>
              <a:rPr lang="en-US" sz="2700" spc="-5" dirty="0" smtClean="0">
                <a:latin typeface="Georgia"/>
                <a:cs typeface="Georgia"/>
              </a:rPr>
              <a:t> toxic adenoma and </a:t>
            </a:r>
            <a:r>
              <a:rPr lang="en-US" sz="2700" spc="-5" dirty="0" err="1" smtClean="0">
                <a:latin typeface="Georgia"/>
                <a:cs typeface="Georgia"/>
              </a:rPr>
              <a:t>toxisc</a:t>
            </a:r>
            <a:r>
              <a:rPr lang="en-US" sz="2700" spc="-5" dirty="0" smtClean="0">
                <a:latin typeface="Georgia"/>
                <a:cs typeface="Georgia"/>
              </a:rPr>
              <a:t> multinodular goiter</a:t>
            </a:r>
          </a:p>
          <a:p>
            <a:pPr marL="28702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lang="en-US" sz="2700" spc="-5" dirty="0" smtClean="0">
                <a:latin typeface="Georgia"/>
                <a:cs typeface="Georgia"/>
              </a:rPr>
              <a:t>Pituitary tumor </a:t>
            </a:r>
          </a:p>
          <a:p>
            <a:pPr marL="28702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lang="en-US" sz="2700" spc="-5" dirty="0" smtClean="0">
                <a:latin typeface="Georgia"/>
                <a:cs typeface="Georgia"/>
              </a:rPr>
              <a:t>Iatrogenic</a:t>
            </a:r>
          </a:p>
          <a:p>
            <a:pPr marL="28702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</a:pP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12750"/>
            <a:ext cx="482917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/>
              <a:t>HYPERTHYROIDISM</a:t>
            </a:r>
            <a:endParaRPr sz="3300" b="1"/>
          </a:p>
        </p:txBody>
      </p:sp>
      <p:sp>
        <p:nvSpPr>
          <p:cNvPr id="3" name="object 3"/>
          <p:cNvSpPr txBox="1"/>
          <p:nvPr/>
        </p:nvSpPr>
        <p:spPr>
          <a:xfrm>
            <a:off x="380491" y="1513078"/>
            <a:ext cx="4420109" cy="421076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marR="1000125" indent="-274320">
              <a:lnSpc>
                <a:spcPts val="2700"/>
              </a:lnSpc>
              <a:spcBef>
                <a:spcPts val="434"/>
              </a:spcBef>
            </a:pPr>
            <a:r>
              <a:rPr sz="2500" spc="-10" dirty="0">
                <a:latin typeface="Georgia"/>
                <a:cs typeface="Georgia"/>
              </a:rPr>
              <a:t>Most common cause </a:t>
            </a:r>
            <a:r>
              <a:rPr sz="2500" spc="-5" dirty="0">
                <a:latin typeface="Georgia"/>
                <a:cs typeface="Georgia"/>
              </a:rPr>
              <a:t>–  </a:t>
            </a:r>
            <a:r>
              <a:rPr sz="2500" spc="-10" dirty="0">
                <a:latin typeface="Georgia"/>
                <a:cs typeface="Georgia"/>
              </a:rPr>
              <a:t>Grave’s</a:t>
            </a:r>
            <a:r>
              <a:rPr sz="2500" spc="-1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disease</a:t>
            </a:r>
            <a:endParaRPr sz="2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90000"/>
              </a:lnSpc>
              <a:buClr>
                <a:srgbClr val="D16248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5" dirty="0">
                <a:latin typeface="Georgia"/>
                <a:cs typeface="Georgia"/>
              </a:rPr>
              <a:t>Autoimmune </a:t>
            </a:r>
            <a:r>
              <a:rPr sz="2500" spc="-10" dirty="0">
                <a:latin typeface="Georgia"/>
                <a:cs typeface="Georgia"/>
              </a:rPr>
              <a:t>disease </a:t>
            </a:r>
            <a:r>
              <a:rPr sz="2500" spc="-355" dirty="0">
                <a:latin typeface="Georgia"/>
                <a:cs typeface="Georgia"/>
              </a:rPr>
              <a:t>where  </a:t>
            </a:r>
            <a:r>
              <a:rPr sz="2500" b="1" spc="-5" dirty="0">
                <a:latin typeface="Georgia"/>
                <a:cs typeface="Georgia"/>
              </a:rPr>
              <a:t>thyroid-stimulating  immunoglobulin (TSI)  is produced  erroneously</a:t>
            </a:r>
            <a:endParaRPr sz="2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Font typeface="Arial"/>
              <a:buChar char=""/>
            </a:pPr>
            <a:endParaRPr sz="3400">
              <a:latin typeface="Times New Roman"/>
              <a:cs typeface="Times New Roman"/>
            </a:endParaRPr>
          </a:p>
          <a:p>
            <a:pPr marL="287020" marR="1120775" indent="-274320">
              <a:lnSpc>
                <a:spcPts val="2700"/>
              </a:lnSpc>
              <a:buClr>
                <a:srgbClr val="D16248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5" dirty="0">
                <a:latin typeface="Georgia"/>
                <a:cs typeface="Georgia"/>
              </a:rPr>
              <a:t>Is not subject to </a:t>
            </a:r>
            <a:r>
              <a:rPr sz="2500" spc="-385" dirty="0">
                <a:latin typeface="Georgia"/>
                <a:cs typeface="Georgia"/>
              </a:rPr>
              <a:t>the  </a:t>
            </a:r>
            <a:r>
              <a:rPr sz="2500" spc="-5" dirty="0">
                <a:latin typeface="Georgia"/>
                <a:cs typeface="Georgia"/>
              </a:rPr>
              <a:t>negative </a:t>
            </a:r>
            <a:r>
              <a:rPr sz="2500" spc="-10" dirty="0">
                <a:latin typeface="Georgia"/>
                <a:cs typeface="Georgia"/>
              </a:rPr>
              <a:t>feedback  </a:t>
            </a:r>
            <a:r>
              <a:rPr sz="2500" spc="-5" dirty="0">
                <a:latin typeface="Georgia"/>
                <a:cs typeface="Georgia"/>
              </a:rPr>
              <a:t>mechanism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524000"/>
            <a:ext cx="4038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371600"/>
            <a:ext cx="79248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133600" y="381000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Thyroid Gland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0310" y="412750"/>
            <a:ext cx="41776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HYPERTHYROIDISM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75848"/>
            <a:ext cx="8230109" cy="47827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800" spc="-5" dirty="0">
                <a:cs typeface="Georgia"/>
              </a:rPr>
              <a:t>Symptoms:</a:t>
            </a:r>
            <a:endParaRPr sz="2800">
              <a:cs typeface="Georgia"/>
            </a:endParaRPr>
          </a:p>
          <a:p>
            <a:pPr marL="287020" marR="1222375" indent="-274320">
              <a:lnSpc>
                <a:spcPts val="2900"/>
              </a:lnSpc>
              <a:spcBef>
                <a:spcPts val="635"/>
              </a:spcBef>
              <a:buClr>
                <a:srgbClr val="D16248"/>
              </a:buClr>
              <a:buSzPct val="85185"/>
              <a:buFont typeface="Arial" pitchFamily="34" charset="0"/>
              <a:buChar char="•"/>
              <a:tabLst>
                <a:tab pos="287020" algn="l"/>
              </a:tabLst>
            </a:pPr>
            <a:r>
              <a:rPr sz="2800" dirty="0">
                <a:cs typeface="Georgia"/>
              </a:rPr>
              <a:t>BMR is </a:t>
            </a:r>
            <a:r>
              <a:rPr sz="2800" spc="505" dirty="0">
                <a:cs typeface="Arial"/>
              </a:rPr>
              <a:t>↑,</a:t>
            </a:r>
            <a:r>
              <a:rPr sz="2800" spc="-250" dirty="0">
                <a:cs typeface="Arial"/>
              </a:rPr>
              <a:t> </a:t>
            </a:r>
            <a:r>
              <a:rPr sz="2800" spc="-85" dirty="0">
                <a:cs typeface="Arial"/>
              </a:rPr>
              <a:t>more heat </a:t>
            </a:r>
            <a:r>
              <a:rPr sz="2800" spc="-140" dirty="0">
                <a:cs typeface="Arial"/>
              </a:rPr>
              <a:t>is </a:t>
            </a:r>
            <a:r>
              <a:rPr sz="2800" spc="-105" dirty="0">
                <a:cs typeface="Arial"/>
              </a:rPr>
              <a:t>produced </a:t>
            </a:r>
            <a:r>
              <a:rPr sz="2800" spc="-260" dirty="0">
                <a:cs typeface="Arial"/>
              </a:rPr>
              <a:t>→ </a:t>
            </a:r>
            <a:r>
              <a:rPr sz="2800" spc="105">
                <a:cs typeface="Arial"/>
              </a:rPr>
              <a:t>↑</a:t>
            </a:r>
            <a:r>
              <a:rPr sz="2800" spc="105" smtClean="0">
                <a:cs typeface="Arial"/>
              </a:rPr>
              <a:t>body</a:t>
            </a:r>
            <a:r>
              <a:rPr lang="en-US" sz="2800" spc="105" dirty="0" smtClean="0">
                <a:cs typeface="Arial"/>
              </a:rPr>
              <a:t> </a:t>
            </a:r>
            <a:r>
              <a:rPr sz="2800" spc="-70" smtClean="0">
                <a:cs typeface="Arial"/>
              </a:rPr>
              <a:t>temperature</a:t>
            </a:r>
            <a:endParaRPr sz="2800"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D16248"/>
              </a:buClr>
              <a:buSzPct val="85185"/>
              <a:buFont typeface="Arial" pitchFamily="34" charset="0"/>
              <a:buChar char="•"/>
              <a:tabLst>
                <a:tab pos="287020" algn="l"/>
              </a:tabLst>
            </a:pPr>
            <a:r>
              <a:rPr sz="2800" spc="-195" dirty="0">
                <a:cs typeface="Arial"/>
              </a:rPr>
              <a:t>Skin </a:t>
            </a:r>
            <a:r>
              <a:rPr sz="2800" spc="-140" dirty="0">
                <a:cs typeface="Arial"/>
              </a:rPr>
              <a:t>is </a:t>
            </a:r>
            <a:r>
              <a:rPr sz="2800" spc="-5" dirty="0">
                <a:cs typeface="Arial"/>
              </a:rPr>
              <a:t>hot </a:t>
            </a:r>
            <a:r>
              <a:rPr sz="2800" spc="-125">
                <a:cs typeface="Arial"/>
              </a:rPr>
              <a:t>and</a:t>
            </a:r>
            <a:r>
              <a:rPr sz="2800" spc="-245">
                <a:cs typeface="Arial"/>
              </a:rPr>
              <a:t> </a:t>
            </a:r>
            <a:r>
              <a:rPr sz="2800" spc="-95" smtClean="0">
                <a:cs typeface="Arial"/>
              </a:rPr>
              <a:t>flushed</a:t>
            </a:r>
            <a:endParaRPr lang="en-US" sz="2800" spc="-95" dirty="0" smtClean="0"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Increased sweating due to vasodilatation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Increased glucose production in the liver, rapid</a:t>
            </a:r>
          </a:p>
          <a:p>
            <a:r>
              <a:rPr lang="en-US" sz="2800" dirty="0" smtClean="0"/>
              <a:t>  absorption of glucose through the intestines, and</a:t>
            </a:r>
          </a:p>
          <a:p>
            <a:r>
              <a:rPr lang="en-US" sz="2800" dirty="0" smtClean="0"/>
              <a:t>  increased insulin resistance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Decreased body weight due to fat mobilization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Muscular weakness because of excess protein</a:t>
            </a:r>
          </a:p>
          <a:p>
            <a:r>
              <a:rPr lang="en-US" sz="2800" dirty="0" smtClean="0"/>
              <a:t>   catabolism and fat stores, decreased </a:t>
            </a:r>
            <a:r>
              <a:rPr lang="en-US" sz="2800" dirty="0" err="1" smtClean="0"/>
              <a:t>serumcholesterol</a:t>
            </a:r>
            <a:endParaRPr sz="270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60107" cy="507831"/>
          </a:xfrm>
        </p:spPr>
        <p:txBody>
          <a:bodyPr/>
          <a:lstStyle/>
          <a:p>
            <a:pPr algn="ctr"/>
            <a:r>
              <a:rPr lang="en-US" sz="3200" dirty="0" smtClean="0"/>
              <a:t>HYPERTHYROIDISM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549348"/>
            <a:ext cx="8458709" cy="5724644"/>
          </a:xfrm>
        </p:spPr>
        <p:txBody>
          <a:bodyPr/>
          <a:lstStyle/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D16248"/>
              </a:buClr>
              <a:buSzPct val="85185"/>
              <a:buFont typeface="Arial" pitchFamily="34" charset="0"/>
              <a:buChar char="•"/>
              <a:tabLst>
                <a:tab pos="287020" algn="l"/>
              </a:tabLst>
            </a:pPr>
            <a:r>
              <a:rPr lang="en-US" sz="3200" spc="-55" dirty="0" smtClean="0">
                <a:latin typeface="+mj-lt"/>
                <a:cs typeface="Arial"/>
              </a:rPr>
              <a:t>Appetite  </a:t>
            </a:r>
            <a:r>
              <a:rPr lang="en-US" sz="3200" spc="-140" dirty="0" smtClean="0">
                <a:latin typeface="+mj-lt"/>
                <a:cs typeface="Arial"/>
              </a:rPr>
              <a:t>increase  </a:t>
            </a:r>
            <a:r>
              <a:rPr lang="en-US" sz="3200" spc="-10" dirty="0" smtClean="0">
                <a:latin typeface="+mj-lt"/>
                <a:cs typeface="Arial"/>
              </a:rPr>
              <a:t>but </a:t>
            </a:r>
            <a:r>
              <a:rPr lang="en-US" sz="3200" spc="-65" dirty="0" smtClean="0">
                <a:latin typeface="+mj-lt"/>
                <a:cs typeface="Arial"/>
              </a:rPr>
              <a:t>weight</a:t>
            </a:r>
            <a:r>
              <a:rPr lang="en-US" sz="3200" spc="-440" dirty="0" smtClean="0">
                <a:latin typeface="+mj-lt"/>
                <a:cs typeface="Arial"/>
              </a:rPr>
              <a:t> </a:t>
            </a:r>
            <a:r>
              <a:rPr lang="en-US" sz="3200" spc="-85" dirty="0" smtClean="0">
                <a:latin typeface="+mj-lt"/>
                <a:cs typeface="Arial"/>
              </a:rPr>
              <a:t>falls</a:t>
            </a:r>
            <a:endParaRPr lang="en-US" sz="3200" dirty="0" smtClean="0">
              <a:latin typeface="+mj-lt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D16248"/>
              </a:buClr>
              <a:buSzPct val="85185"/>
              <a:buFont typeface="Arial" pitchFamily="34" charset="0"/>
              <a:buChar char="•"/>
              <a:tabLst>
                <a:tab pos="287020" algn="l"/>
              </a:tabLst>
            </a:pPr>
            <a:r>
              <a:rPr lang="en-US" sz="3200" spc="-95" dirty="0" smtClean="0">
                <a:latin typeface="+mj-lt"/>
                <a:cs typeface="Arial"/>
              </a:rPr>
              <a:t>Movements </a:t>
            </a:r>
            <a:r>
              <a:rPr lang="en-US" sz="3200" spc="-5" dirty="0" smtClean="0">
                <a:latin typeface="+mj-lt"/>
                <a:cs typeface="Arial"/>
              </a:rPr>
              <a:t>of </a:t>
            </a:r>
            <a:r>
              <a:rPr lang="en-US" sz="3200" spc="-110" dirty="0" smtClean="0">
                <a:latin typeface="+mj-lt"/>
                <a:cs typeface="Arial"/>
              </a:rPr>
              <a:t>digestive </a:t>
            </a:r>
            <a:r>
              <a:rPr lang="en-US" sz="3200" spc="-75" dirty="0" smtClean="0">
                <a:latin typeface="+mj-lt"/>
                <a:cs typeface="Arial"/>
              </a:rPr>
              <a:t>tracts </a:t>
            </a:r>
            <a:r>
              <a:rPr lang="en-US" sz="3200" spc="-125" dirty="0" smtClean="0">
                <a:latin typeface="+mj-lt"/>
                <a:cs typeface="Arial"/>
              </a:rPr>
              <a:t>are </a:t>
            </a:r>
            <a:r>
              <a:rPr lang="en-US" sz="3200" spc="1090" dirty="0" smtClean="0">
                <a:latin typeface="+mj-lt"/>
                <a:cs typeface="Arial"/>
              </a:rPr>
              <a:t>↑</a:t>
            </a:r>
            <a:r>
              <a:rPr lang="en-US" sz="3200" spc="-355" dirty="0" smtClean="0">
                <a:latin typeface="+mj-lt"/>
                <a:cs typeface="Arial"/>
              </a:rPr>
              <a:t> </a:t>
            </a:r>
            <a:r>
              <a:rPr lang="en-US" sz="3200" spc="-260" dirty="0" smtClean="0">
                <a:latin typeface="+mj-lt"/>
                <a:cs typeface="Arial"/>
              </a:rPr>
              <a:t>→ </a:t>
            </a:r>
            <a:r>
              <a:rPr lang="en-US" sz="3200" spc="-85" dirty="0" smtClean="0">
                <a:latin typeface="+mj-lt"/>
                <a:cs typeface="Arial"/>
              </a:rPr>
              <a:t>diarrhea</a:t>
            </a:r>
            <a:endParaRPr lang="en-US" sz="3200" dirty="0" smtClean="0">
              <a:latin typeface="+mj-lt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D16248"/>
              </a:buClr>
              <a:buSzPct val="85185"/>
              <a:buFont typeface="Arial" pitchFamily="34" charset="0"/>
              <a:buChar char="•"/>
              <a:tabLst>
                <a:tab pos="287020" algn="l"/>
              </a:tabLst>
            </a:pPr>
            <a:r>
              <a:rPr lang="en-US" sz="3200" spc="-95" dirty="0" smtClean="0">
                <a:latin typeface="+mj-lt"/>
                <a:cs typeface="Arial"/>
              </a:rPr>
              <a:t>Heart </a:t>
            </a:r>
            <a:r>
              <a:rPr lang="en-US" sz="3200" spc="-125" dirty="0" smtClean="0">
                <a:latin typeface="+mj-lt"/>
                <a:cs typeface="Arial"/>
              </a:rPr>
              <a:t>and </a:t>
            </a:r>
            <a:r>
              <a:rPr lang="en-US" sz="3200" spc="-75" dirty="0" smtClean="0">
                <a:latin typeface="+mj-lt"/>
                <a:cs typeface="Arial"/>
              </a:rPr>
              <a:t>respiratory </a:t>
            </a:r>
            <a:r>
              <a:rPr lang="en-US" sz="3200" spc="-120" dirty="0" smtClean="0">
                <a:latin typeface="+mj-lt"/>
                <a:cs typeface="Arial"/>
              </a:rPr>
              <a:t>rates</a:t>
            </a:r>
            <a:r>
              <a:rPr lang="en-US" sz="3200" spc="-325" dirty="0" smtClean="0">
                <a:latin typeface="+mj-lt"/>
                <a:cs typeface="Arial"/>
              </a:rPr>
              <a:t> </a:t>
            </a:r>
            <a:r>
              <a:rPr lang="en-US" sz="3200" spc="1090" dirty="0" smtClean="0">
                <a:latin typeface="+mj-lt"/>
                <a:cs typeface="Arial"/>
              </a:rPr>
              <a:t>↑</a:t>
            </a:r>
            <a:endParaRPr lang="en-US" sz="3200" dirty="0" smtClean="0">
              <a:latin typeface="+mj-lt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248"/>
              </a:buClr>
              <a:buSzPct val="85185"/>
              <a:buFont typeface="Arial" pitchFamily="34" charset="0"/>
              <a:buChar char="•"/>
              <a:tabLst>
                <a:tab pos="287020" algn="l"/>
              </a:tabLst>
            </a:pPr>
            <a:r>
              <a:rPr lang="en-US" sz="3200" spc="1095" dirty="0" smtClean="0">
                <a:latin typeface="+mj-lt"/>
                <a:cs typeface="Arial"/>
              </a:rPr>
              <a:t>↑</a:t>
            </a:r>
            <a:r>
              <a:rPr lang="en-US" sz="3200" spc="-150" dirty="0" smtClean="0">
                <a:latin typeface="+mj-lt"/>
                <a:cs typeface="Arial"/>
              </a:rPr>
              <a:t> </a:t>
            </a:r>
            <a:r>
              <a:rPr lang="en-US" sz="3200" spc="-370" dirty="0" smtClean="0">
                <a:latin typeface="+mj-lt"/>
                <a:cs typeface="Arial"/>
              </a:rPr>
              <a:t>BP  and  P </a:t>
            </a:r>
            <a:r>
              <a:rPr lang="en-US" sz="3200" spc="-370" dirty="0" err="1" smtClean="0">
                <a:latin typeface="+mj-lt"/>
                <a:cs typeface="Arial"/>
              </a:rPr>
              <a:t>ulse</a:t>
            </a:r>
            <a:r>
              <a:rPr lang="en-US" sz="3200" spc="-370" dirty="0" smtClean="0">
                <a:latin typeface="+mj-lt"/>
                <a:cs typeface="Arial"/>
              </a:rPr>
              <a:t>      r ate</a:t>
            </a:r>
            <a:endParaRPr lang="en-US" sz="3200" dirty="0" smtClean="0">
              <a:latin typeface="+mj-lt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30"/>
              </a:spcBef>
              <a:buClr>
                <a:srgbClr val="D16248"/>
              </a:buClr>
              <a:buSzPct val="85185"/>
              <a:buChar char=""/>
              <a:tabLst>
                <a:tab pos="287020" algn="l"/>
              </a:tabLst>
            </a:pPr>
            <a:r>
              <a:rPr lang="en-US" sz="3200" spc="-240" dirty="0" smtClean="0">
                <a:latin typeface="+mj-lt"/>
                <a:cs typeface="Arial"/>
              </a:rPr>
              <a:t>A </a:t>
            </a:r>
            <a:r>
              <a:rPr lang="en-US" sz="3200" spc="-40" dirty="0" smtClean="0">
                <a:latin typeface="+mj-lt"/>
                <a:cs typeface="Arial"/>
              </a:rPr>
              <a:t>fine </a:t>
            </a:r>
            <a:r>
              <a:rPr lang="en-US" sz="3200" spc="-114" dirty="0" smtClean="0">
                <a:latin typeface="+mj-lt"/>
                <a:cs typeface="Arial"/>
              </a:rPr>
              <a:t>muscular </a:t>
            </a:r>
            <a:r>
              <a:rPr lang="en-US" sz="3200" spc="-25" dirty="0" smtClean="0">
                <a:latin typeface="+mj-lt"/>
                <a:cs typeface="Arial"/>
              </a:rPr>
              <a:t>tremor </a:t>
            </a:r>
            <a:r>
              <a:rPr lang="en-US" sz="3200" spc="-125" dirty="0" smtClean="0">
                <a:latin typeface="+mj-lt"/>
                <a:cs typeface="Arial"/>
              </a:rPr>
              <a:t>and </a:t>
            </a:r>
            <a:r>
              <a:rPr lang="en-US" sz="3200" spc="-155" dirty="0" smtClean="0">
                <a:latin typeface="+mj-lt"/>
                <a:cs typeface="Arial"/>
              </a:rPr>
              <a:t>nervousness </a:t>
            </a:r>
            <a:r>
              <a:rPr lang="en-US" sz="3200" spc="-125" dirty="0" smtClean="0">
                <a:latin typeface="+mj-lt"/>
                <a:cs typeface="Arial"/>
              </a:rPr>
              <a:t>are</a:t>
            </a:r>
            <a:r>
              <a:rPr lang="en-US" sz="3200" spc="-350" dirty="0" smtClean="0">
                <a:latin typeface="+mj-lt"/>
                <a:cs typeface="Arial"/>
              </a:rPr>
              <a:t> </a:t>
            </a:r>
            <a:r>
              <a:rPr lang="en-US" sz="3200" spc="-114" dirty="0" smtClean="0">
                <a:latin typeface="+mj-lt"/>
                <a:cs typeface="Arial"/>
              </a:rPr>
              <a:t>marked.</a:t>
            </a:r>
            <a:endParaRPr lang="en-US" sz="3200" dirty="0" smtClean="0">
              <a:latin typeface="+mj-lt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16248"/>
              </a:buClr>
              <a:buSzPct val="85185"/>
              <a:buChar char=""/>
              <a:tabLst>
                <a:tab pos="287020" algn="l"/>
              </a:tabLst>
            </a:pPr>
            <a:r>
              <a:rPr lang="en-US" sz="3200" spc="-185" dirty="0" smtClean="0">
                <a:latin typeface="+mj-lt"/>
                <a:cs typeface="Arial"/>
              </a:rPr>
              <a:t>Person </a:t>
            </a:r>
            <a:r>
              <a:rPr lang="en-US" sz="3200" spc="-160" dirty="0" smtClean="0">
                <a:latin typeface="+mj-lt"/>
                <a:cs typeface="Arial"/>
              </a:rPr>
              <a:t>becomes </a:t>
            </a:r>
            <a:r>
              <a:rPr lang="en-US" sz="3200" spc="-105" dirty="0" smtClean="0">
                <a:latin typeface="+mj-lt"/>
                <a:cs typeface="Arial"/>
              </a:rPr>
              <a:t>excitable, </a:t>
            </a:r>
            <a:r>
              <a:rPr lang="en-US" sz="3200" spc="-25" dirty="0" smtClean="0">
                <a:latin typeface="+mj-lt"/>
                <a:cs typeface="Arial"/>
              </a:rPr>
              <a:t>irritable </a:t>
            </a:r>
            <a:r>
              <a:rPr lang="en-US" sz="3200" spc="-125" dirty="0" smtClean="0">
                <a:latin typeface="+mj-lt"/>
                <a:cs typeface="Arial"/>
              </a:rPr>
              <a:t>and</a:t>
            </a:r>
            <a:r>
              <a:rPr lang="en-US" sz="3200" spc="-215" dirty="0" smtClean="0">
                <a:latin typeface="+mj-lt"/>
                <a:cs typeface="Arial"/>
              </a:rPr>
              <a:t> </a:t>
            </a:r>
            <a:r>
              <a:rPr lang="en-US" sz="3200" spc="-145" dirty="0" smtClean="0">
                <a:latin typeface="+mj-lt"/>
                <a:cs typeface="Arial"/>
              </a:rPr>
              <a:t>apprehensive</a:t>
            </a: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16248"/>
              </a:buClr>
              <a:buSzPct val="85185"/>
              <a:buChar char=""/>
              <a:tabLst>
                <a:tab pos="287020" algn="l"/>
              </a:tabLst>
            </a:pPr>
            <a:r>
              <a:rPr lang="en-US" sz="3200" spc="-145" dirty="0" smtClean="0">
                <a:latin typeface="+mj-lt"/>
                <a:cs typeface="Arial"/>
              </a:rPr>
              <a:t>Weakness of proximal muscles  due to increased  breakdown of muscle protein</a:t>
            </a:r>
          </a:p>
          <a:p>
            <a:pPr marL="287020" indent="-274320">
              <a:spcBef>
                <a:spcPts val="335"/>
              </a:spcBef>
              <a:buClr>
                <a:srgbClr val="D16248"/>
              </a:buClr>
              <a:buSzPct val="85185"/>
              <a:buFontTx/>
              <a:buChar char=""/>
              <a:tabLst>
                <a:tab pos="287020" algn="l"/>
              </a:tabLst>
            </a:pPr>
            <a:r>
              <a:rPr lang="en-US" sz="3200" dirty="0" smtClean="0"/>
              <a:t>Menstrual abnormalities like </a:t>
            </a:r>
            <a:r>
              <a:rPr lang="en-US" sz="3200" dirty="0" err="1" smtClean="0"/>
              <a:t>oligomenorrhea</a:t>
            </a:r>
            <a:r>
              <a:rPr lang="en-US" sz="3200" dirty="0" smtClean="0"/>
              <a:t> or amenorrhea occur</a:t>
            </a: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16248"/>
              </a:buClr>
              <a:buSzPct val="85185"/>
              <a:buChar char=""/>
              <a:tabLst>
                <a:tab pos="287020" algn="l"/>
              </a:tabLst>
            </a:pP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1550873"/>
            <a:ext cx="1552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S</a:t>
            </a:r>
            <a:r>
              <a:rPr sz="2400" spc="-10" dirty="0">
                <a:solidFill>
                  <a:srgbClr val="000000"/>
                </a:solidFill>
              </a:rPr>
              <a:t>y</a:t>
            </a:r>
            <a:r>
              <a:rPr sz="2400" dirty="0">
                <a:solidFill>
                  <a:srgbClr val="000000"/>
                </a:solidFill>
              </a:rPr>
              <a:t>m</a:t>
            </a:r>
            <a:r>
              <a:rPr sz="2400" spc="-10" dirty="0">
                <a:solidFill>
                  <a:srgbClr val="000000"/>
                </a:solidFill>
              </a:rPr>
              <a:t>p</a:t>
            </a:r>
            <a:r>
              <a:rPr sz="2400" spc="-5" dirty="0">
                <a:solidFill>
                  <a:srgbClr val="000000"/>
                </a:solidFill>
              </a:rPr>
              <a:t>tom</a:t>
            </a:r>
            <a:r>
              <a:rPr sz="2400" spc="-15" dirty="0">
                <a:solidFill>
                  <a:srgbClr val="000000"/>
                </a:solidFill>
              </a:rPr>
              <a:t>s</a:t>
            </a:r>
            <a:r>
              <a:rPr sz="2400" dirty="0">
                <a:solidFill>
                  <a:srgbClr val="000000"/>
                </a:solidFill>
              </a:rPr>
              <a:t>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0491" y="1982851"/>
            <a:ext cx="4017645" cy="39096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7020" marR="5080" indent="-274320">
              <a:lnSpc>
                <a:spcPct val="100400"/>
              </a:lnSpc>
              <a:spcBef>
                <a:spcPts val="85"/>
              </a:spcBef>
              <a:buClr>
                <a:srgbClr val="D16248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b="1" dirty="0">
                <a:latin typeface="Georgia"/>
                <a:cs typeface="Georgia"/>
              </a:rPr>
              <a:t>Exophthalmos </a:t>
            </a:r>
            <a:r>
              <a:rPr sz="2400" b="1" spc="-229" dirty="0">
                <a:latin typeface="Arial"/>
                <a:cs typeface="Arial"/>
              </a:rPr>
              <a:t>→  </a:t>
            </a:r>
            <a:r>
              <a:rPr sz="2400" spc="-5" dirty="0">
                <a:latin typeface="Georgia"/>
                <a:cs typeface="Georgia"/>
              </a:rPr>
              <a:t>complex water-retaining  carbohydrate </a:t>
            </a: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deposited  behind the eye </a:t>
            </a:r>
            <a:r>
              <a:rPr sz="2400" b="1" spc="-229" dirty="0">
                <a:latin typeface="Arial"/>
                <a:cs typeface="Arial"/>
              </a:rPr>
              <a:t>→ </a:t>
            </a:r>
            <a:r>
              <a:rPr sz="2400" spc="-5" dirty="0">
                <a:latin typeface="Georgia"/>
                <a:cs typeface="Georgia"/>
              </a:rPr>
              <a:t>fluid  </a:t>
            </a:r>
            <a:r>
              <a:rPr sz="2400" dirty="0">
                <a:latin typeface="Georgia"/>
                <a:cs typeface="Georgia"/>
              </a:rPr>
              <a:t>retention </a:t>
            </a:r>
            <a:r>
              <a:rPr sz="2400" spc="-5" dirty="0">
                <a:latin typeface="Georgia"/>
                <a:cs typeface="Georgia"/>
              </a:rPr>
              <a:t>pushes eyeballs  forward </a:t>
            </a:r>
            <a:r>
              <a:rPr sz="2400" dirty="0">
                <a:latin typeface="Georgia"/>
                <a:cs typeface="Georgia"/>
              </a:rPr>
              <a:t>(prominent </a:t>
            </a:r>
            <a:r>
              <a:rPr sz="2400" spc="-5" dirty="0">
                <a:latin typeface="Georgia"/>
                <a:cs typeface="Georgia"/>
              </a:rPr>
              <a:t>feature  of Grave’s disease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only).</a:t>
            </a:r>
            <a:endParaRPr sz="2400">
              <a:latin typeface="Georgia"/>
              <a:cs typeface="Georgia"/>
            </a:endParaRPr>
          </a:p>
          <a:p>
            <a:pPr marL="287020" marR="60960" indent="-274320">
              <a:lnSpc>
                <a:spcPct val="100000"/>
              </a:lnSpc>
              <a:spcBef>
                <a:spcPts val="64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Treatment </a:t>
            </a:r>
            <a:r>
              <a:rPr sz="2700" spc="-5" dirty="0">
                <a:latin typeface="Georgia"/>
                <a:cs typeface="Georgia"/>
              </a:rPr>
              <a:t>for  hyperthyroidism 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-10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anti-  </a:t>
            </a:r>
            <a:r>
              <a:rPr sz="2700" dirty="0">
                <a:latin typeface="Georgia"/>
                <a:cs typeface="Georgia"/>
              </a:rPr>
              <a:t>thyroid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drugs.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1905000"/>
            <a:ext cx="3221736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1100" y="5822950"/>
            <a:ext cx="3298190" cy="0"/>
          </a:xfrm>
          <a:custGeom>
            <a:avLst/>
            <a:gdLst/>
            <a:ahLst/>
            <a:cxnLst/>
            <a:rect l="l" t="t" r="r" b="b"/>
            <a:pathLst>
              <a:path w="3298190">
                <a:moveTo>
                  <a:pt x="0" y="0"/>
                </a:moveTo>
                <a:lnTo>
                  <a:pt x="3297935" y="0"/>
                </a:lnTo>
              </a:path>
            </a:pathLst>
          </a:custGeom>
          <a:ln w="12700">
            <a:solidFill>
              <a:srgbClr val="CC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7450" y="1879600"/>
            <a:ext cx="0" cy="3937000"/>
          </a:xfrm>
          <a:custGeom>
            <a:avLst/>
            <a:gdLst/>
            <a:ahLst/>
            <a:cxnLst/>
            <a:rect l="l" t="t" r="r" b="b"/>
            <a:pathLst>
              <a:path h="3937000">
                <a:moveTo>
                  <a:pt x="0" y="0"/>
                </a:moveTo>
                <a:lnTo>
                  <a:pt x="0" y="3937000"/>
                </a:lnTo>
              </a:path>
            </a:pathLst>
          </a:custGeom>
          <a:ln w="12700">
            <a:solidFill>
              <a:srgbClr val="CC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1100" y="1873250"/>
            <a:ext cx="3298190" cy="0"/>
          </a:xfrm>
          <a:custGeom>
            <a:avLst/>
            <a:gdLst/>
            <a:ahLst/>
            <a:cxnLst/>
            <a:rect l="l" t="t" r="r" b="b"/>
            <a:pathLst>
              <a:path w="3298190">
                <a:moveTo>
                  <a:pt x="0" y="0"/>
                </a:moveTo>
                <a:lnTo>
                  <a:pt x="3297935" y="0"/>
                </a:lnTo>
              </a:path>
            </a:pathLst>
          </a:custGeom>
          <a:ln w="12700">
            <a:solidFill>
              <a:srgbClr val="CC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2685" y="1879600"/>
            <a:ext cx="0" cy="3937000"/>
          </a:xfrm>
          <a:custGeom>
            <a:avLst/>
            <a:gdLst/>
            <a:ahLst/>
            <a:cxnLst/>
            <a:rect l="l" t="t" r="r" b="b"/>
            <a:pathLst>
              <a:path h="3937000">
                <a:moveTo>
                  <a:pt x="0" y="0"/>
                </a:moveTo>
                <a:lnTo>
                  <a:pt x="0" y="3937000"/>
                </a:lnTo>
              </a:path>
            </a:pathLst>
          </a:custGeom>
          <a:ln w="12700">
            <a:solidFill>
              <a:srgbClr val="CC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6500" y="5797550"/>
            <a:ext cx="3247390" cy="0"/>
          </a:xfrm>
          <a:custGeom>
            <a:avLst/>
            <a:gdLst/>
            <a:ahLst/>
            <a:cxnLst/>
            <a:rect l="l" t="t" r="r" b="b"/>
            <a:pathLst>
              <a:path w="3247390">
                <a:moveTo>
                  <a:pt x="0" y="0"/>
                </a:moveTo>
                <a:lnTo>
                  <a:pt x="3247135" y="0"/>
                </a:lnTo>
              </a:path>
            </a:pathLst>
          </a:custGeom>
          <a:ln w="12700">
            <a:solidFill>
              <a:srgbClr val="CC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2850" y="1905000"/>
            <a:ext cx="0" cy="3886200"/>
          </a:xfrm>
          <a:custGeom>
            <a:avLst/>
            <a:gdLst/>
            <a:ahLst/>
            <a:cxnLst/>
            <a:rect l="l" t="t" r="r" b="b"/>
            <a:pathLst>
              <a:path h="3886200">
                <a:moveTo>
                  <a:pt x="0" y="0"/>
                </a:moveTo>
                <a:lnTo>
                  <a:pt x="0" y="3886200"/>
                </a:lnTo>
              </a:path>
            </a:pathLst>
          </a:custGeom>
          <a:ln w="12700">
            <a:solidFill>
              <a:srgbClr val="CC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6500" y="1898650"/>
            <a:ext cx="3247390" cy="0"/>
          </a:xfrm>
          <a:custGeom>
            <a:avLst/>
            <a:gdLst/>
            <a:ahLst/>
            <a:cxnLst/>
            <a:rect l="l" t="t" r="r" b="b"/>
            <a:pathLst>
              <a:path w="3247390">
                <a:moveTo>
                  <a:pt x="0" y="0"/>
                </a:moveTo>
                <a:lnTo>
                  <a:pt x="3247135" y="0"/>
                </a:lnTo>
              </a:path>
            </a:pathLst>
          </a:custGeom>
          <a:ln w="12700">
            <a:solidFill>
              <a:srgbClr val="CC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57285" y="1905000"/>
            <a:ext cx="0" cy="3886200"/>
          </a:xfrm>
          <a:custGeom>
            <a:avLst/>
            <a:gdLst/>
            <a:ahLst/>
            <a:cxnLst/>
            <a:rect l="l" t="t" r="r" b="b"/>
            <a:pathLst>
              <a:path h="3886200">
                <a:moveTo>
                  <a:pt x="0" y="0"/>
                </a:moveTo>
                <a:lnTo>
                  <a:pt x="0" y="3886200"/>
                </a:lnTo>
              </a:path>
            </a:pathLst>
          </a:custGeom>
          <a:ln w="12700">
            <a:solidFill>
              <a:srgbClr val="CC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12750"/>
            <a:ext cx="845819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10" dirty="0"/>
              <a:t>UNDERACTIVITY </a:t>
            </a:r>
            <a:r>
              <a:rPr sz="3200" b="1" dirty="0"/>
              <a:t>OF</a:t>
            </a:r>
            <a:r>
              <a:rPr sz="3200" b="1" spc="-35" dirty="0"/>
              <a:t> </a:t>
            </a:r>
            <a:r>
              <a:rPr sz="3200" b="1" dirty="0"/>
              <a:t>THYROID</a:t>
            </a:r>
            <a:endParaRPr sz="3200" b="1"/>
          </a:p>
        </p:txBody>
      </p:sp>
      <p:sp>
        <p:nvSpPr>
          <p:cNvPr id="3" name="object 3"/>
          <p:cNvSpPr txBox="1"/>
          <p:nvPr/>
        </p:nvSpPr>
        <p:spPr>
          <a:xfrm>
            <a:off x="380490" y="1549348"/>
            <a:ext cx="845871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sz="2300" spc="-605" smtClean="0">
                <a:solidFill>
                  <a:srgbClr val="D16248"/>
                </a:solidFill>
                <a:latin typeface="Arial"/>
                <a:cs typeface="Arial"/>
              </a:rPr>
              <a:t> </a:t>
            </a:r>
            <a:r>
              <a:rPr lang="en-US" sz="3600" dirty="0" smtClean="0"/>
              <a:t>Decreased secretion of thyroid hormones is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 called hypothyroidism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Hypothyroidism leads to Myxedema in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 adults and cretinism in children.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101566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Cretinism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143000"/>
            <a:ext cx="8610599" cy="5334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600" dirty="0" smtClean="0"/>
              <a:t>Cretinism occurs due to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dirty="0" smtClean="0"/>
              <a:t>Congenital absence of thyroid gland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dirty="0" smtClean="0"/>
              <a:t>Maternal iodine deficiency and maternal hypothyroidism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dirty="0" smtClean="0"/>
              <a:t>Lack of iodine in the diet.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60107" cy="55399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Cretinism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49348"/>
            <a:ext cx="8762999" cy="454665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3400" dirty="0" smtClean="0"/>
              <a:t>Few weeks after birth signs develops</a:t>
            </a:r>
          </a:p>
          <a:p>
            <a:pPr algn="just">
              <a:buFont typeface="Arial" pitchFamily="34" charset="0"/>
              <a:buChar char="•"/>
            </a:pPr>
            <a:r>
              <a:rPr lang="en-US" sz="3400" dirty="0" smtClean="0"/>
              <a:t>Sluggish movements</a:t>
            </a:r>
          </a:p>
          <a:p>
            <a:pPr algn="just">
              <a:buFont typeface="Arial" pitchFamily="34" charset="0"/>
              <a:buChar char="•"/>
            </a:pPr>
            <a:r>
              <a:rPr lang="en-US" sz="3400" dirty="0" smtClean="0"/>
              <a:t>Croaking sound while crying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Skeletal growth is more affected than the</a:t>
            </a:r>
          </a:p>
          <a:p>
            <a:r>
              <a:rPr lang="en-US" sz="3400" dirty="0" smtClean="0"/>
              <a:t>  soft tissues.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Delay in </a:t>
            </a:r>
            <a:r>
              <a:rPr lang="en-US" sz="3400" dirty="0" err="1" smtClean="0"/>
              <a:t>epiphysial</a:t>
            </a:r>
            <a:r>
              <a:rPr lang="en-US" sz="3400" dirty="0" smtClean="0"/>
              <a:t> closure of limbs ,limbs are</a:t>
            </a:r>
          </a:p>
          <a:p>
            <a:r>
              <a:rPr lang="en-US" sz="3400" dirty="0" smtClean="0"/>
              <a:t>  short compared to trunk 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So, there is stunted growth with bloated body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60107" cy="55399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Cretinism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295401"/>
            <a:ext cx="8383016" cy="5516928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The tongue becomes so big that it hangs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 down with dripping of saliva.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The big tongue obstructs swallowing and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 breathing.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The tongue produces characteristic guttural</a:t>
            </a:r>
          </a:p>
          <a:p>
            <a:r>
              <a:rPr lang="en-US" sz="3600" dirty="0" smtClean="0"/>
              <a:t>  breathing that may sometimes </a:t>
            </a:r>
            <a:r>
              <a:rPr lang="en-US" sz="3600" b="1" dirty="0" smtClean="0"/>
              <a:t>choke the </a:t>
            </a:r>
          </a:p>
          <a:p>
            <a:r>
              <a:rPr lang="en-US" sz="3600" b="1" dirty="0" smtClean="0"/>
              <a:t>  baby.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60107" cy="49244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Cretinism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763000" cy="64171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Infantile brain-small and under </a:t>
            </a:r>
            <a:r>
              <a:rPr lang="en-US" sz="3000" dirty="0" err="1" smtClean="0"/>
              <a:t>devloped</a:t>
            </a:r>
            <a:r>
              <a:rPr lang="en-US" sz="3000" dirty="0" smtClean="0"/>
              <a:t> brain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/>
              <a:t>Deficiency after birth </a:t>
            </a:r>
            <a:r>
              <a:rPr lang="en-US" sz="3000" dirty="0" err="1" smtClean="0"/>
              <a:t>upto</a:t>
            </a:r>
            <a:r>
              <a:rPr lang="en-US" sz="3000" dirty="0" smtClean="0"/>
              <a:t> 2 years-defective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  myelination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/>
              <a:t>Branching and development of dendrites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  decreases and abnormal synapse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/>
              <a:t>Reduction in vascular bed to the brain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/>
              <a:t>Critical period – one year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After 2 years deficiency –cretinism can be reversed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549348"/>
            <a:ext cx="8458709" cy="2215991"/>
          </a:xfrm>
        </p:spPr>
        <p:txBody>
          <a:bodyPr/>
          <a:lstStyle/>
          <a:p>
            <a:r>
              <a:rPr lang="en-US" sz="3600" b="1" dirty="0" smtClean="0"/>
              <a:t>Part of brain mainly affected</a:t>
            </a:r>
          </a:p>
          <a:p>
            <a:endParaRPr lang="en-US" sz="3600" b="1" dirty="0" smtClean="0"/>
          </a:p>
          <a:p>
            <a:r>
              <a:rPr lang="en-US" sz="3600" dirty="0" smtClean="0"/>
              <a:t>Cerebral cortex ,basal ganglia and cochlea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fference-Between-Dwarfism-and-Cretinism-Tabular-For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6400" y="207866"/>
            <a:ext cx="4572000" cy="6220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8321" y="412750"/>
            <a:ext cx="336727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300" b="1" dirty="0"/>
              <a:t>HIS</a:t>
            </a:r>
            <a:r>
              <a:rPr sz="3300" b="1" spc="-10" dirty="0"/>
              <a:t>T</a:t>
            </a:r>
            <a:r>
              <a:rPr sz="3300" b="1" spc="-5" dirty="0"/>
              <a:t>OLOGY</a:t>
            </a:r>
            <a:endParaRPr sz="3300" b="1"/>
          </a:p>
        </p:txBody>
      </p:sp>
      <p:sp>
        <p:nvSpPr>
          <p:cNvPr id="3" name="object 3"/>
          <p:cNvSpPr txBox="1"/>
          <p:nvPr/>
        </p:nvSpPr>
        <p:spPr>
          <a:xfrm>
            <a:off x="152400" y="1034996"/>
            <a:ext cx="4572000" cy="5330562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87020" marR="400685" indent="-274320">
              <a:lnSpc>
                <a:spcPct val="80000"/>
              </a:lnSpc>
              <a:spcBef>
                <a:spcPts val="65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7020" algn="l"/>
                <a:tab pos="287655" algn="l"/>
              </a:tabLst>
            </a:pPr>
            <a:endParaRPr lang="en-US" sz="2300" dirty="0" smtClean="0">
              <a:latin typeface="Georgia"/>
              <a:cs typeface="Georgia"/>
            </a:endParaRPr>
          </a:p>
          <a:p>
            <a:pPr marL="287020" marR="400685" indent="-274320" algn="just">
              <a:lnSpc>
                <a:spcPct val="80000"/>
              </a:lnSpc>
              <a:spcBef>
                <a:spcPts val="65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mtClean="0">
                <a:latin typeface="Georgia"/>
                <a:cs typeface="Georgia"/>
              </a:rPr>
              <a:t>The </a:t>
            </a:r>
            <a:r>
              <a:rPr sz="2200" dirty="0">
                <a:latin typeface="Georgia"/>
                <a:cs typeface="Georgia"/>
              </a:rPr>
              <a:t>lobes </a:t>
            </a:r>
            <a:r>
              <a:rPr sz="2200" spc="-5" dirty="0">
                <a:latin typeface="Georgia"/>
                <a:cs typeface="Georgia"/>
              </a:rPr>
              <a:t>of the thyroid  contain </a:t>
            </a:r>
            <a:r>
              <a:rPr sz="2200" dirty="0">
                <a:latin typeface="Georgia"/>
                <a:cs typeface="Georgia"/>
              </a:rPr>
              <a:t>many hollow,  </a:t>
            </a:r>
            <a:r>
              <a:rPr sz="2200" spc="-5" dirty="0">
                <a:latin typeface="Georgia"/>
                <a:cs typeface="Georgia"/>
              </a:rPr>
              <a:t>spherical structure called  </a:t>
            </a:r>
            <a:r>
              <a:rPr sz="2200" spc="-5">
                <a:latin typeface="Georgia"/>
                <a:cs typeface="Georgia"/>
              </a:rPr>
              <a:t>follicles</a:t>
            </a:r>
            <a:r>
              <a:rPr sz="2200" spc="-5" smtClean="0">
                <a:latin typeface="Georgia"/>
                <a:cs typeface="Georgia"/>
              </a:rPr>
              <a:t>,</a:t>
            </a:r>
            <a:r>
              <a:rPr lang="en-US" sz="2200" spc="-5" dirty="0" smtClean="0">
                <a:latin typeface="Georgia"/>
                <a:cs typeface="Georgia"/>
              </a:rPr>
              <a:t>(3 million)</a:t>
            </a:r>
            <a:r>
              <a:rPr sz="2200" spc="-5" smtClean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which are </a:t>
            </a:r>
            <a:r>
              <a:rPr sz="2200" spc="-5" dirty="0">
                <a:latin typeface="Georgia"/>
                <a:cs typeface="Georgia"/>
              </a:rPr>
              <a:t>the  functional units of the  thyroid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>
                <a:latin typeface="Georgia"/>
                <a:cs typeface="Georgia"/>
              </a:rPr>
              <a:t>gland</a:t>
            </a:r>
            <a:r>
              <a:rPr sz="2200" spc="-5" smtClean="0">
                <a:latin typeface="Georgia"/>
                <a:cs typeface="Georgia"/>
              </a:rPr>
              <a:t>.</a:t>
            </a:r>
            <a:endParaRPr lang="en-US" sz="2200" spc="-5" dirty="0" smtClean="0">
              <a:latin typeface="Georgia"/>
              <a:cs typeface="Georgia"/>
            </a:endParaRPr>
          </a:p>
          <a:p>
            <a:pPr marL="287020" marR="400685" indent="-274320" algn="just">
              <a:lnSpc>
                <a:spcPct val="80000"/>
              </a:lnSpc>
              <a:spcBef>
                <a:spcPts val="65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7020" algn="l"/>
                <a:tab pos="287655" algn="l"/>
              </a:tabLst>
            </a:pPr>
            <a:endParaRPr lang="en-US" sz="2200" spc="-5" dirty="0" smtClean="0">
              <a:latin typeface="Georgia"/>
              <a:cs typeface="Georgia"/>
            </a:endParaRPr>
          </a:p>
          <a:p>
            <a:pPr marL="287020" marR="400685" indent="-274320" algn="just">
              <a:lnSpc>
                <a:spcPct val="80000"/>
              </a:lnSpc>
              <a:spcBef>
                <a:spcPts val="65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lang="en-US" sz="2200" spc="-5" dirty="0" err="1" smtClean="0">
                <a:latin typeface="Georgia"/>
                <a:cs typeface="Georgia"/>
              </a:rPr>
              <a:t>Follicl</a:t>
            </a:r>
            <a:r>
              <a:rPr lang="en-US" sz="2200" spc="-5" dirty="0" smtClean="0">
                <a:latin typeface="Georgia"/>
                <a:cs typeface="Georgia"/>
              </a:rPr>
              <a:t> is surrounded by rich </a:t>
            </a:r>
            <a:r>
              <a:rPr lang="en-US" sz="2200" spc="-5" dirty="0" err="1" smtClean="0">
                <a:latin typeface="Georgia"/>
                <a:cs typeface="Georgia"/>
              </a:rPr>
              <a:t>capillay</a:t>
            </a:r>
            <a:r>
              <a:rPr lang="en-US" sz="2200" spc="-5" dirty="0" smtClean="0">
                <a:latin typeface="Georgia"/>
                <a:cs typeface="Georgia"/>
              </a:rPr>
              <a:t> plexus</a:t>
            </a:r>
          </a:p>
          <a:p>
            <a:pPr marL="287020" marR="400685" indent="-274320" algn="just">
              <a:lnSpc>
                <a:spcPct val="80000"/>
              </a:lnSpc>
              <a:spcBef>
                <a:spcPts val="65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7020" algn="l"/>
                <a:tab pos="287655" algn="l"/>
              </a:tabLst>
            </a:pPr>
            <a:endParaRPr sz="2200">
              <a:latin typeface="Georgia"/>
              <a:cs typeface="Georgia"/>
            </a:endParaRPr>
          </a:p>
          <a:p>
            <a:pPr marL="287020" marR="360045" indent="-274320" algn="just">
              <a:lnSpc>
                <a:spcPct val="80000"/>
              </a:lnSpc>
              <a:buClr>
                <a:srgbClr val="D16248"/>
              </a:buClr>
              <a:buSzPct val="84782"/>
              <a:buFont typeface="Arial"/>
              <a:buChar char=""/>
              <a:tabLst>
                <a:tab pos="287655" algn="l"/>
              </a:tabLst>
            </a:pPr>
            <a:r>
              <a:rPr sz="2200" smtClean="0">
                <a:latin typeface="Georgia"/>
                <a:cs typeface="Georgia"/>
              </a:rPr>
              <a:t>Interspersed </a:t>
            </a:r>
            <a:r>
              <a:rPr sz="2200" dirty="0">
                <a:latin typeface="Georgia"/>
                <a:cs typeface="Georgia"/>
              </a:rPr>
              <a:t>between </a:t>
            </a:r>
            <a:r>
              <a:rPr sz="2200" spc="-175" dirty="0">
                <a:latin typeface="Georgia"/>
                <a:cs typeface="Georgia"/>
              </a:rPr>
              <a:t>the  </a:t>
            </a:r>
            <a:r>
              <a:rPr sz="2200" spc="-5" dirty="0">
                <a:latin typeface="Georgia"/>
                <a:cs typeface="Georgia"/>
              </a:rPr>
              <a:t>follicles </a:t>
            </a:r>
            <a:r>
              <a:rPr sz="2200" dirty="0">
                <a:latin typeface="Georgia"/>
                <a:cs typeface="Georgia"/>
              </a:rPr>
              <a:t>are </a:t>
            </a:r>
            <a:r>
              <a:rPr sz="2200">
                <a:latin typeface="Georgia"/>
                <a:cs typeface="Georgia"/>
              </a:rPr>
              <a:t>C </a:t>
            </a:r>
            <a:r>
              <a:rPr sz="2200" spc="-5" smtClean="0">
                <a:latin typeface="Georgia"/>
                <a:cs typeface="Georgia"/>
              </a:rPr>
              <a:t>cells</a:t>
            </a:r>
            <a:r>
              <a:rPr lang="en-US" sz="2200" spc="-5" dirty="0" smtClean="0">
                <a:latin typeface="Georgia"/>
                <a:cs typeface="Georgia"/>
              </a:rPr>
              <a:t> (</a:t>
            </a:r>
            <a:r>
              <a:rPr lang="en-US" sz="2200" spc="-5" dirty="0" err="1" smtClean="0">
                <a:latin typeface="Georgia"/>
                <a:cs typeface="Georgia"/>
              </a:rPr>
              <a:t>parafollicular</a:t>
            </a:r>
            <a:r>
              <a:rPr lang="en-US" sz="2200" spc="-5" dirty="0" smtClean="0">
                <a:latin typeface="Georgia"/>
                <a:cs typeface="Georgia"/>
              </a:rPr>
              <a:t> cells)</a:t>
            </a:r>
            <a:r>
              <a:rPr sz="2200" spc="-5" smtClean="0">
                <a:latin typeface="Georgia"/>
                <a:cs typeface="Georgia"/>
              </a:rPr>
              <a:t>, </a:t>
            </a:r>
            <a:r>
              <a:rPr sz="2200" dirty="0">
                <a:latin typeface="Georgia"/>
                <a:cs typeface="Georgia"/>
              </a:rPr>
              <a:t>which  </a:t>
            </a:r>
            <a:r>
              <a:rPr sz="2200" spc="-5" dirty="0">
                <a:latin typeface="Georgia"/>
                <a:cs typeface="Georgia"/>
              </a:rPr>
              <a:t>secrete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>
                <a:latin typeface="Georgia"/>
                <a:cs typeface="Georgia"/>
              </a:rPr>
              <a:t>calcitonin</a:t>
            </a:r>
            <a:r>
              <a:rPr sz="2200" spc="-5" smtClean="0">
                <a:latin typeface="Georgia"/>
                <a:cs typeface="Georgia"/>
              </a:rPr>
              <a:t>.</a:t>
            </a:r>
            <a:endParaRPr lang="en-US" sz="2200" spc="-5" dirty="0" smtClean="0">
              <a:latin typeface="Georgia"/>
              <a:cs typeface="Georgia"/>
            </a:endParaRPr>
          </a:p>
          <a:p>
            <a:pPr marL="287020" marR="360045" indent="-274320" algn="just">
              <a:lnSpc>
                <a:spcPct val="80000"/>
              </a:lnSpc>
              <a:buClr>
                <a:srgbClr val="D16248"/>
              </a:buClr>
              <a:buSzPct val="84782"/>
              <a:buFont typeface="Arial"/>
              <a:buChar char=""/>
              <a:tabLst>
                <a:tab pos="287655" algn="l"/>
              </a:tabLst>
            </a:pPr>
            <a:endParaRPr sz="220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80000"/>
              </a:lnSpc>
              <a:buClr>
                <a:srgbClr val="D16248"/>
              </a:buClr>
              <a:buSzPct val="84782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5" smtClean="0">
                <a:latin typeface="Georgia"/>
                <a:cs typeface="Georgia"/>
              </a:rPr>
              <a:t>Each </a:t>
            </a:r>
            <a:r>
              <a:rPr sz="2200" spc="-5" dirty="0">
                <a:latin typeface="Georgia"/>
                <a:cs typeface="Georgia"/>
              </a:rPr>
              <a:t>follicle </a:t>
            </a:r>
            <a:r>
              <a:rPr sz="2200" dirty="0">
                <a:latin typeface="Georgia"/>
                <a:cs typeface="Georgia"/>
              </a:rPr>
              <a:t>is </a:t>
            </a:r>
            <a:r>
              <a:rPr sz="2200" spc="-5" dirty="0">
                <a:latin typeface="Georgia"/>
                <a:cs typeface="Georgia"/>
              </a:rPr>
              <a:t>filled with </a:t>
            </a:r>
            <a:r>
              <a:rPr sz="2200" dirty="0">
                <a:latin typeface="Georgia"/>
                <a:cs typeface="Georgia"/>
              </a:rPr>
              <a:t>a  </a:t>
            </a:r>
            <a:r>
              <a:rPr sz="2200" spc="-5" dirty="0">
                <a:latin typeface="Georgia"/>
                <a:cs typeface="Georgia"/>
              </a:rPr>
              <a:t>thick sticky substance called  colloid.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295400"/>
            <a:ext cx="4191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60107" cy="49244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Prevention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8305800" cy="4308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Administration of iodine to mother during pregnancy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304801"/>
            <a:ext cx="7360107" cy="110799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Myxedema</a:t>
            </a:r>
            <a:r>
              <a:rPr lang="en-US" sz="3600" b="1" dirty="0" smtClean="0"/>
              <a:t>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49349"/>
            <a:ext cx="8915399" cy="3939540"/>
          </a:xfrm>
        </p:spPr>
        <p:txBody>
          <a:bodyPr/>
          <a:lstStyle/>
          <a:p>
            <a:r>
              <a:rPr lang="en-US" sz="3200" dirty="0" smtClean="0"/>
              <a:t>Myxedema is the hypothyroidism in adults, characterized by generalized edematous appearance.</a:t>
            </a:r>
          </a:p>
          <a:p>
            <a:r>
              <a:rPr lang="en-US" sz="3200" b="1" i="1" dirty="0" smtClean="0"/>
              <a:t>Causes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Diseases of thyroid gland-Autoimmune disease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Genetic disorder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Iodine deficiency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Deficiency of thyroid-stimulating hormone or </a:t>
            </a:r>
          </a:p>
          <a:p>
            <a:r>
              <a:rPr lang="en-US" sz="3200" dirty="0" smtClean="0"/>
              <a:t>  </a:t>
            </a:r>
            <a:r>
              <a:rPr lang="en-US" sz="3200" dirty="0" err="1" smtClean="0"/>
              <a:t>thyrotropin</a:t>
            </a:r>
            <a:r>
              <a:rPr lang="en-US" sz="3200" dirty="0" smtClean="0"/>
              <a:t>-releasing hormone.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60107" cy="492443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Myxedema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3600" dirty="0" smtClean="0"/>
              <a:t>Swelling of the face with </a:t>
            </a:r>
            <a:r>
              <a:rPr lang="en-US" sz="3600" dirty="0" err="1" smtClean="0"/>
              <a:t>periorbital</a:t>
            </a:r>
            <a:r>
              <a:rPr lang="en-US" sz="3600" dirty="0" smtClean="0"/>
              <a:t> oedema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smtClean="0"/>
              <a:t>Bagginess under the eyes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smtClean="0"/>
              <a:t>Non-pitting type of edema</a:t>
            </a:r>
          </a:p>
          <a:p>
            <a:pPr marL="514350" indent="-514350" algn="just"/>
            <a:r>
              <a:rPr lang="en-US" sz="3600" dirty="0" smtClean="0"/>
              <a:t>Normally skin contain proteins  combine with</a:t>
            </a:r>
          </a:p>
          <a:p>
            <a:pPr marL="514350" indent="-514350" algn="just"/>
            <a:r>
              <a:rPr lang="en-US" sz="3600" dirty="0" err="1" smtClean="0"/>
              <a:t>mucoploysacharides</a:t>
            </a:r>
            <a:r>
              <a:rPr lang="en-US" sz="3600" dirty="0" smtClean="0"/>
              <a:t> ,</a:t>
            </a:r>
            <a:r>
              <a:rPr lang="en-US" sz="3600" dirty="0" err="1" smtClean="0"/>
              <a:t>hyaluronic</a:t>
            </a:r>
            <a:r>
              <a:rPr lang="en-US" sz="3600" dirty="0" smtClean="0"/>
              <a:t> acid and</a:t>
            </a:r>
          </a:p>
          <a:p>
            <a:pPr marL="514350" indent="-514350" algn="just"/>
            <a:r>
              <a:rPr lang="en-US" sz="3600" dirty="0" smtClean="0"/>
              <a:t> </a:t>
            </a:r>
            <a:r>
              <a:rPr lang="en-US" sz="3600" dirty="0" err="1" smtClean="0"/>
              <a:t>chondroitin</a:t>
            </a:r>
            <a:r>
              <a:rPr lang="en-US" sz="3600" dirty="0" smtClean="0"/>
              <a:t> sulphuric acid</a:t>
            </a:r>
          </a:p>
          <a:p>
            <a:pPr marL="514350" indent="-514350" algn="just"/>
            <a:r>
              <a:rPr lang="en-US" sz="3600" dirty="0" smtClean="0"/>
              <a:t>In hypothyroidism these complex deposits</a:t>
            </a:r>
          </a:p>
          <a:p>
            <a:pPr marL="514350" indent="-514350" algn="just"/>
            <a:r>
              <a:rPr lang="en-US" sz="3600" dirty="0" smtClean="0"/>
              <a:t>under the skin leads to retention of water</a:t>
            </a:r>
          </a:p>
          <a:p>
            <a:pPr marL="514350" indent="-514350" algn="just"/>
            <a:r>
              <a:rPr lang="en-US" sz="3600" dirty="0" smtClean="0"/>
              <a:t>and </a:t>
            </a:r>
            <a:r>
              <a:rPr lang="en-US" sz="3600" dirty="0" err="1" smtClean="0"/>
              <a:t>Nacl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32316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Atherosclerosis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Dry thickened rough and yellow skin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Coarsening and loss of scalp hair</a:t>
            </a:r>
          </a:p>
          <a:p>
            <a:r>
              <a:rPr lang="en-US" sz="3200" dirty="0" smtClean="0"/>
              <a:t>Low BMR, Hypersensitive to cold, low voltage ECG, hoarseness of voice, psychosis, memory loss, increase in </a:t>
            </a:r>
            <a:r>
              <a:rPr lang="en-US" sz="3200" dirty="0" err="1" smtClean="0"/>
              <a:t>S.Cholesterol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326" y="412750"/>
            <a:ext cx="463067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chemeClr val="bg2">
                    <a:lumMod val="10000"/>
                  </a:schemeClr>
                </a:solidFill>
              </a:rPr>
              <a:t>HYPOTHYROIDISM</a:t>
            </a:r>
            <a:endParaRPr sz="33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475848"/>
            <a:ext cx="8306309" cy="478528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700" b="1" spc="-5" dirty="0">
                <a:latin typeface="Georgia"/>
                <a:cs typeface="Georgia"/>
              </a:rPr>
              <a:t>Symptoms:</a:t>
            </a:r>
            <a:endParaRPr sz="2700" b="1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54"/>
              </a:spcBef>
              <a:buClr>
                <a:srgbClr val="D16248"/>
              </a:buClr>
              <a:buSzPct val="85185"/>
              <a:buChar char=""/>
              <a:tabLst>
                <a:tab pos="368935" algn="l"/>
                <a:tab pos="369570" algn="l"/>
              </a:tabLst>
            </a:pPr>
            <a:r>
              <a:rPr sz="3600" spc="1090" dirty="0">
                <a:cs typeface="Arial"/>
              </a:rPr>
              <a:t>↓</a:t>
            </a:r>
            <a:r>
              <a:rPr sz="3600" spc="-105" dirty="0">
                <a:cs typeface="Arial"/>
              </a:rPr>
              <a:t> </a:t>
            </a:r>
            <a:r>
              <a:rPr sz="3600" spc="-5" dirty="0">
                <a:cs typeface="Georgia"/>
              </a:rPr>
              <a:t>overall</a:t>
            </a:r>
            <a:r>
              <a:rPr sz="3600" spc="-10" dirty="0">
                <a:cs typeface="Georgia"/>
              </a:rPr>
              <a:t> </a:t>
            </a:r>
            <a:r>
              <a:rPr sz="3600" spc="-5" dirty="0">
                <a:cs typeface="Georgia"/>
              </a:rPr>
              <a:t>metabolic activity,</a:t>
            </a:r>
            <a:r>
              <a:rPr sz="3600" spc="-15" dirty="0">
                <a:cs typeface="Georgia"/>
              </a:rPr>
              <a:t> </a:t>
            </a:r>
            <a:r>
              <a:rPr sz="3600" spc="-5" dirty="0">
                <a:cs typeface="Georgia"/>
              </a:rPr>
              <a:t>including</a:t>
            </a:r>
            <a:r>
              <a:rPr sz="3600" spc="15" dirty="0">
                <a:cs typeface="Georgia"/>
              </a:rPr>
              <a:t> </a:t>
            </a:r>
            <a:r>
              <a:rPr sz="3600" spc="1090" dirty="0">
                <a:cs typeface="Arial"/>
              </a:rPr>
              <a:t>↓</a:t>
            </a:r>
            <a:r>
              <a:rPr sz="3600" spc="-95" dirty="0">
                <a:cs typeface="Arial"/>
              </a:rPr>
              <a:t> </a:t>
            </a:r>
            <a:r>
              <a:rPr sz="3600" dirty="0">
                <a:cs typeface="Georgia"/>
              </a:rPr>
              <a:t>BMR</a:t>
            </a:r>
            <a:endParaRPr sz="3600"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3600" dirty="0">
                <a:cs typeface="Georgia"/>
              </a:rPr>
              <a:t>Poor </a:t>
            </a:r>
            <a:r>
              <a:rPr sz="3600" spc="-5" dirty="0">
                <a:cs typeface="Georgia"/>
              </a:rPr>
              <a:t>tolerance of cold </a:t>
            </a:r>
            <a:r>
              <a:rPr sz="3600" spc="-260" dirty="0">
                <a:cs typeface="Arial"/>
              </a:rPr>
              <a:t>→ </a:t>
            </a:r>
            <a:r>
              <a:rPr sz="3600" spc="-5" dirty="0">
                <a:cs typeface="Georgia"/>
              </a:rPr>
              <a:t>lack of </a:t>
            </a:r>
            <a:r>
              <a:rPr sz="3600" spc="-10">
                <a:cs typeface="Georgia"/>
              </a:rPr>
              <a:t>calorigenic</a:t>
            </a:r>
            <a:r>
              <a:rPr sz="3600" spc="-370">
                <a:cs typeface="Georgia"/>
              </a:rPr>
              <a:t> </a:t>
            </a:r>
            <a:r>
              <a:rPr sz="3600" spc="-5" smtClean="0">
                <a:cs typeface="Georgia"/>
              </a:rPr>
              <a:t>effect</a:t>
            </a:r>
            <a:endParaRPr lang="en-US" sz="3600" spc="-5" dirty="0" smtClean="0">
              <a:cs typeface="Georgia"/>
            </a:endParaRPr>
          </a:p>
          <a:p>
            <a:pPr marL="287020" indent="-274320">
              <a:spcBef>
                <a:spcPts val="325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lang="en-US" sz="3600" spc="-5" dirty="0" smtClean="0">
                <a:cs typeface="Georgia"/>
              </a:rPr>
              <a:t>Easily fatigue </a:t>
            </a:r>
            <a:r>
              <a:rPr lang="en-US" sz="3600" spc="-260" dirty="0" smtClean="0">
                <a:cs typeface="Arial"/>
              </a:rPr>
              <a:t>→ </a:t>
            </a:r>
            <a:r>
              <a:rPr lang="en-US" sz="3600" spc="-5" dirty="0" smtClean="0">
                <a:cs typeface="Georgia"/>
              </a:rPr>
              <a:t>lower energy</a:t>
            </a:r>
            <a:r>
              <a:rPr lang="en-US" sz="3600" spc="-380" dirty="0" smtClean="0">
                <a:cs typeface="Georgia"/>
              </a:rPr>
              <a:t> </a:t>
            </a:r>
            <a:r>
              <a:rPr lang="en-US" sz="3600" spc="-10" dirty="0" smtClean="0">
                <a:cs typeface="Georgia"/>
              </a:rPr>
              <a:t>production</a:t>
            </a:r>
          </a:p>
          <a:p>
            <a:pPr marL="287020" indent="-274320">
              <a:spcBef>
                <a:spcPts val="325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endParaRPr lang="en-US" sz="3600" dirty="0" smtClean="0">
              <a:cs typeface="Georgia"/>
            </a:endParaRPr>
          </a:p>
          <a:p>
            <a:pPr marL="287020" marR="213995" indent="-274320">
              <a:lnSpc>
                <a:spcPts val="2990"/>
              </a:lnSpc>
              <a:spcBef>
                <a:spcPts val="63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3600" spc="-5" smtClean="0">
                <a:cs typeface="Georgia"/>
              </a:rPr>
              <a:t>Tendency </a:t>
            </a:r>
            <a:r>
              <a:rPr sz="3600" spc="-5" dirty="0">
                <a:cs typeface="Georgia"/>
              </a:rPr>
              <a:t>to </a:t>
            </a:r>
            <a:r>
              <a:rPr sz="3600" dirty="0">
                <a:cs typeface="Georgia"/>
              </a:rPr>
              <a:t>gain </a:t>
            </a:r>
            <a:r>
              <a:rPr sz="3600" spc="-5" dirty="0">
                <a:cs typeface="Georgia"/>
              </a:rPr>
              <a:t>weight </a:t>
            </a:r>
            <a:r>
              <a:rPr sz="3600" spc="-260" dirty="0">
                <a:cs typeface="Arial"/>
              </a:rPr>
              <a:t>→ </a:t>
            </a:r>
            <a:r>
              <a:rPr sz="3600" dirty="0">
                <a:cs typeface="Georgia"/>
              </a:rPr>
              <a:t>not </a:t>
            </a:r>
            <a:r>
              <a:rPr sz="3600" spc="-5" dirty="0">
                <a:cs typeface="Georgia"/>
              </a:rPr>
              <a:t>burning fuel </a:t>
            </a:r>
            <a:r>
              <a:rPr sz="3600" dirty="0">
                <a:cs typeface="Georgia"/>
              </a:rPr>
              <a:t>at </a:t>
            </a:r>
            <a:r>
              <a:rPr sz="3600" spc="-365" dirty="0">
                <a:cs typeface="Georgia"/>
              </a:rPr>
              <a:t>a  </a:t>
            </a:r>
            <a:r>
              <a:rPr sz="3600">
                <a:cs typeface="Georgia"/>
              </a:rPr>
              <a:t>normal</a:t>
            </a:r>
            <a:r>
              <a:rPr sz="3600" spc="-5">
                <a:cs typeface="Georgia"/>
              </a:rPr>
              <a:t> </a:t>
            </a:r>
            <a:r>
              <a:rPr sz="3600" smtClean="0">
                <a:cs typeface="Georgia"/>
              </a:rPr>
              <a:t>rate</a:t>
            </a:r>
            <a:endParaRPr sz="3600"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50783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HYPOTHYROIDISM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143000"/>
            <a:ext cx="8534909" cy="596937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Increases cholesterol level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T4-increase synthesis and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increases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  breakdown of cholesterol by increasing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  LDL receptors in liver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Excretion of cholesterol more prominent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Increases Triglycerides and phospholipids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371600"/>
            <a:ext cx="8763509" cy="5163729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T4 necessary for </a:t>
            </a:r>
            <a:r>
              <a:rPr lang="en-US" sz="3600" b="1" dirty="0" smtClean="0"/>
              <a:t>hepatic  conversion of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  </a:t>
            </a:r>
            <a:r>
              <a:rPr lang="en-US" sz="3600" b="1" dirty="0" err="1" smtClean="0"/>
              <a:t>betacarotene</a:t>
            </a:r>
            <a:r>
              <a:rPr lang="en-US" sz="3600" b="1" dirty="0" smtClean="0"/>
              <a:t> to vitamin A </a:t>
            </a:r>
            <a:r>
              <a:rPr lang="en-US" sz="3600" dirty="0" smtClean="0"/>
              <a:t>and then to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 </a:t>
            </a:r>
            <a:r>
              <a:rPr lang="en-US" sz="3600" dirty="0" err="1" smtClean="0"/>
              <a:t>retinine</a:t>
            </a:r>
            <a:endParaRPr lang="en-US" sz="3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Deficiency-</a:t>
            </a:r>
            <a:r>
              <a:rPr lang="en-US" sz="3600" dirty="0" err="1" smtClean="0"/>
              <a:t>carotenemia</a:t>
            </a:r>
            <a:r>
              <a:rPr lang="en-US" sz="3600" dirty="0" smtClean="0"/>
              <a:t>-yellowish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 </a:t>
            </a:r>
            <a:r>
              <a:rPr lang="en-US" sz="3600" dirty="0" err="1" smtClean="0"/>
              <a:t>discloloration</a:t>
            </a:r>
            <a:r>
              <a:rPr lang="en-US" sz="3600" dirty="0" smtClean="0"/>
              <a:t>  of skin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Sclera not stained yello</a:t>
            </a:r>
            <a:r>
              <a:rPr lang="en-US" sz="3200" dirty="0" smtClean="0"/>
              <a:t>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60107" cy="50783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HYPOTHYROIDISM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549349"/>
            <a:ext cx="8458709" cy="4560223"/>
          </a:xfrm>
        </p:spPr>
        <p:txBody>
          <a:bodyPr/>
          <a:lstStyle/>
          <a:p>
            <a:pPr marL="287020" indent="-274320">
              <a:lnSpc>
                <a:spcPct val="150000"/>
              </a:lnSpc>
              <a:spcBef>
                <a:spcPts val="395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lang="en-US" sz="3200" dirty="0" smtClean="0">
                <a:latin typeface="Georgia"/>
                <a:cs typeface="Georgia"/>
              </a:rPr>
              <a:t>Heart </a:t>
            </a:r>
            <a:r>
              <a:rPr lang="en-US" sz="3200" spc="-5" dirty="0" smtClean="0">
                <a:latin typeface="Georgia"/>
                <a:cs typeface="Georgia"/>
              </a:rPr>
              <a:t>and </a:t>
            </a:r>
            <a:r>
              <a:rPr lang="en-US" sz="3200" dirty="0" smtClean="0">
                <a:latin typeface="Georgia"/>
                <a:cs typeface="Georgia"/>
              </a:rPr>
              <a:t>respiratory rates </a:t>
            </a:r>
            <a:r>
              <a:rPr lang="en-US" sz="3200" spc="-5" dirty="0" smtClean="0">
                <a:latin typeface="Georgia"/>
                <a:cs typeface="Georgia"/>
              </a:rPr>
              <a:t>and </a:t>
            </a:r>
            <a:r>
              <a:rPr lang="en-US" sz="3200" dirty="0" smtClean="0">
                <a:latin typeface="Georgia"/>
                <a:cs typeface="Georgia"/>
              </a:rPr>
              <a:t>BP</a:t>
            </a:r>
            <a:r>
              <a:rPr lang="en-US" sz="3200" spc="-40" dirty="0" smtClean="0">
                <a:latin typeface="Georgia"/>
                <a:cs typeface="Georgia"/>
              </a:rPr>
              <a:t> </a:t>
            </a:r>
            <a:r>
              <a:rPr lang="en-US" sz="3200" dirty="0" smtClean="0">
                <a:latin typeface="Georgia"/>
                <a:cs typeface="Georgia"/>
              </a:rPr>
              <a:t>reduced.</a:t>
            </a:r>
          </a:p>
          <a:p>
            <a:pPr marL="287020" indent="-274320">
              <a:lnSpc>
                <a:spcPct val="150000"/>
              </a:lnSpc>
              <a:spcBef>
                <a:spcPts val="395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lang="en-US" sz="3200" spc="-5" dirty="0" smtClean="0">
                <a:latin typeface="Georgia"/>
                <a:cs typeface="Georgia"/>
              </a:rPr>
              <a:t>Gut </a:t>
            </a:r>
            <a:r>
              <a:rPr lang="en-US" sz="3200" dirty="0" smtClean="0">
                <a:latin typeface="Georgia"/>
                <a:cs typeface="Georgia"/>
              </a:rPr>
              <a:t>movements </a:t>
            </a:r>
            <a:r>
              <a:rPr lang="en-US" sz="3200" spc="-5" dirty="0" smtClean="0">
                <a:latin typeface="Georgia"/>
                <a:cs typeface="Georgia"/>
              </a:rPr>
              <a:t>sluggish</a:t>
            </a:r>
            <a:r>
              <a:rPr lang="en-US" sz="3200" spc="-45" dirty="0" smtClean="0">
                <a:latin typeface="Georgia"/>
                <a:cs typeface="Georgia"/>
              </a:rPr>
              <a:t> </a:t>
            </a:r>
            <a:r>
              <a:rPr lang="en-US" sz="3200" spc="-90" dirty="0" smtClean="0">
                <a:latin typeface="Arial"/>
                <a:cs typeface="Arial"/>
              </a:rPr>
              <a:t>→constipation</a:t>
            </a:r>
            <a:endParaRPr lang="en-US" sz="3200" dirty="0" smtClean="0">
              <a:latin typeface="Arial"/>
              <a:cs typeface="Arial"/>
            </a:endParaRPr>
          </a:p>
          <a:p>
            <a:pPr marL="287020" marR="5080" indent="-274320">
              <a:lnSpc>
                <a:spcPct val="150000"/>
              </a:lnSpc>
              <a:spcBef>
                <a:spcPts val="565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lang="en-US" sz="3200" dirty="0" smtClean="0">
                <a:latin typeface="Georgia"/>
                <a:cs typeface="Georgia"/>
              </a:rPr>
              <a:t>Mental </a:t>
            </a:r>
            <a:r>
              <a:rPr lang="en-US" sz="3200" spc="-5" dirty="0" smtClean="0">
                <a:latin typeface="Georgia"/>
                <a:cs typeface="Georgia"/>
              </a:rPr>
              <a:t>effects </a:t>
            </a:r>
            <a:r>
              <a:rPr lang="en-US" sz="3200" dirty="0" smtClean="0">
                <a:latin typeface="Georgia"/>
                <a:cs typeface="Georgia"/>
              </a:rPr>
              <a:t>including loss of intellectual function</a:t>
            </a:r>
            <a:r>
              <a:rPr lang="en-US" sz="3200" spc="1090" dirty="0" smtClean="0">
                <a:latin typeface="Arial"/>
                <a:cs typeface="Arial"/>
              </a:rPr>
              <a:t>↓</a:t>
            </a:r>
            <a:r>
              <a:rPr lang="en-US" sz="3200" spc="-150" dirty="0" smtClean="0">
                <a:latin typeface="Arial"/>
                <a:cs typeface="Arial"/>
              </a:rPr>
              <a:t> </a:t>
            </a:r>
            <a:r>
              <a:rPr lang="en-US" sz="3200" spc="-5" dirty="0" smtClean="0">
                <a:latin typeface="Georgia"/>
                <a:cs typeface="Georgia"/>
              </a:rPr>
              <a:t>alertness, </a:t>
            </a:r>
            <a:r>
              <a:rPr lang="en-US" sz="3200" spc="-10" dirty="0" smtClean="0">
                <a:latin typeface="Georgia"/>
                <a:cs typeface="Georgia"/>
              </a:rPr>
              <a:t>slow </a:t>
            </a:r>
            <a:r>
              <a:rPr lang="en-US" sz="3200" spc="-55" dirty="0" smtClean="0">
                <a:latin typeface="Georgia"/>
                <a:cs typeface="Georgia"/>
              </a:rPr>
              <a:t>speech  </a:t>
            </a:r>
            <a:r>
              <a:rPr lang="en-US" sz="3200" dirty="0" smtClean="0">
                <a:latin typeface="Georgia"/>
                <a:cs typeface="Georgia"/>
              </a:rPr>
              <a:t>and </a:t>
            </a:r>
            <a:r>
              <a:rPr lang="en-US" sz="3200" spc="-5" dirty="0" smtClean="0">
                <a:latin typeface="Georgia"/>
                <a:cs typeface="Georgia"/>
              </a:rPr>
              <a:t>poor</a:t>
            </a:r>
            <a:r>
              <a:rPr lang="en-US" sz="3200" spc="-20" dirty="0" smtClean="0">
                <a:latin typeface="Georgia"/>
                <a:cs typeface="Georgia"/>
              </a:rPr>
              <a:t> </a:t>
            </a:r>
            <a:r>
              <a:rPr lang="en-US" sz="3200" dirty="0" smtClean="0">
                <a:latin typeface="Georgia"/>
                <a:cs typeface="Georgia"/>
              </a:rPr>
              <a:t>memory.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4185761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Mental and Physical lethargy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Electrical activity of brain decreases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PNS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Kneejerk reaction time increases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Normal -20msec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60107" cy="43088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HYPOTHYROIDISM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549349"/>
            <a:ext cx="8458710" cy="33239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600" dirty="0" smtClean="0"/>
              <a:t>Anemia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Extreme somnolence with sleeping up to 14</a:t>
            </a:r>
          </a:p>
          <a:p>
            <a:r>
              <a:rPr lang="en-US" sz="3600" dirty="0" smtClean="0"/>
              <a:t>  to16 hours per day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Depressed hair growth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Scaliness</a:t>
            </a:r>
            <a:r>
              <a:rPr lang="en-US" sz="3600" dirty="0" smtClean="0"/>
              <a:t> of the skin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Frog-like husky voice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549349"/>
            <a:ext cx="8220075" cy="487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666239" indent="-274320">
              <a:lnSpc>
                <a:spcPct val="2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The major constituent </a:t>
            </a:r>
            <a:r>
              <a:rPr sz="2700" spc="-5" dirty="0">
                <a:latin typeface="Georgia"/>
                <a:cs typeface="Georgia"/>
              </a:rPr>
              <a:t>of </a:t>
            </a:r>
            <a:r>
              <a:rPr sz="2700" spc="-10" dirty="0">
                <a:latin typeface="Georgia"/>
                <a:cs typeface="Georgia"/>
              </a:rPr>
              <a:t>colloid </a:t>
            </a:r>
            <a:r>
              <a:rPr sz="2700" dirty="0">
                <a:latin typeface="Georgia"/>
                <a:cs typeface="Georgia"/>
              </a:rPr>
              <a:t>is a </a:t>
            </a:r>
            <a:r>
              <a:rPr sz="2700" spc="-35" dirty="0">
                <a:latin typeface="Georgia"/>
                <a:cs typeface="Georgia"/>
              </a:rPr>
              <a:t>large  </a:t>
            </a:r>
            <a:r>
              <a:rPr sz="2700" spc="-5" dirty="0">
                <a:latin typeface="Georgia"/>
                <a:cs typeface="Georgia"/>
              </a:rPr>
              <a:t>glycoprotein called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>
                <a:latin typeface="Georgia"/>
                <a:cs typeface="Georgia"/>
              </a:rPr>
              <a:t>thyroglobulin</a:t>
            </a:r>
            <a:r>
              <a:rPr sz="2700" spc="-5" smtClean="0">
                <a:latin typeface="Georgia"/>
                <a:cs typeface="Georgia"/>
              </a:rPr>
              <a:t>.</a:t>
            </a:r>
          </a:p>
          <a:p>
            <a:pPr marL="287020" marR="5080" indent="-274320">
              <a:lnSpc>
                <a:spcPct val="200000"/>
              </a:lnSpc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-5" smtClean="0">
                <a:latin typeface="Georgia"/>
                <a:cs typeface="Georgia"/>
              </a:rPr>
              <a:t>Unlike other endocrine glands, which secretes </a:t>
            </a:r>
            <a:r>
              <a:rPr sz="2700" smtClean="0">
                <a:latin typeface="Georgia"/>
                <a:cs typeface="Georgia"/>
              </a:rPr>
              <a:t>their  </a:t>
            </a:r>
            <a:r>
              <a:rPr sz="2700" spc="-5" smtClean="0">
                <a:latin typeface="Georgia"/>
                <a:cs typeface="Georgia"/>
              </a:rPr>
              <a:t>hormones once </a:t>
            </a:r>
            <a:r>
              <a:rPr sz="2700" smtClean="0">
                <a:latin typeface="Georgia"/>
                <a:cs typeface="Georgia"/>
              </a:rPr>
              <a:t>they are </a:t>
            </a:r>
            <a:r>
              <a:rPr sz="2700" spc="-5" smtClean="0">
                <a:latin typeface="Georgia"/>
                <a:cs typeface="Georgia"/>
              </a:rPr>
              <a:t>produced, the thyroid gland  stores considerable </a:t>
            </a:r>
            <a:r>
              <a:rPr sz="2700" smtClean="0">
                <a:latin typeface="Georgia"/>
                <a:cs typeface="Georgia"/>
              </a:rPr>
              <a:t>amount </a:t>
            </a:r>
            <a:r>
              <a:rPr sz="2700" spc="-5" smtClean="0">
                <a:latin typeface="Georgia"/>
                <a:cs typeface="Georgia"/>
              </a:rPr>
              <a:t>of the thyroid hormones  </a:t>
            </a:r>
            <a:r>
              <a:rPr sz="2700" smtClean="0">
                <a:latin typeface="Georgia"/>
                <a:cs typeface="Georgia"/>
              </a:rPr>
              <a:t>in </a:t>
            </a:r>
            <a:r>
              <a:rPr sz="2700" spc="-5" smtClean="0">
                <a:latin typeface="Georgia"/>
                <a:cs typeface="Georgia"/>
              </a:rPr>
              <a:t>the colloid until </a:t>
            </a:r>
            <a:r>
              <a:rPr sz="2700" smtClean="0">
                <a:latin typeface="Georgia"/>
                <a:cs typeface="Georgia"/>
              </a:rPr>
              <a:t>they are needed </a:t>
            </a:r>
            <a:r>
              <a:rPr sz="2700" spc="-5" smtClean="0">
                <a:latin typeface="Georgia"/>
                <a:cs typeface="Georgia"/>
              </a:rPr>
              <a:t>by the</a:t>
            </a:r>
            <a:r>
              <a:rPr sz="2700" spc="-40" smtClean="0">
                <a:latin typeface="Georgia"/>
                <a:cs typeface="Georgia"/>
              </a:rPr>
              <a:t> </a:t>
            </a:r>
            <a:r>
              <a:rPr sz="2700" spc="-5" smtClean="0">
                <a:latin typeface="Georgia"/>
                <a:cs typeface="Georgia"/>
              </a:rPr>
              <a:t>body.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096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HIS</a:t>
            </a:r>
            <a:r>
              <a:rPr lang="en-US" sz="4000" b="1" spc="-10" dirty="0" smtClean="0"/>
              <a:t>T</a:t>
            </a:r>
            <a:r>
              <a:rPr lang="en-US" sz="4000" b="1" spc="-5" dirty="0" smtClean="0"/>
              <a:t>OLOGY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12618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Menorrhagia</a:t>
            </a:r>
            <a:r>
              <a:rPr lang="en-US" sz="3200" dirty="0" smtClean="0"/>
              <a:t> and </a:t>
            </a:r>
            <a:r>
              <a:rPr lang="en-US" sz="3200" dirty="0" err="1" smtClean="0"/>
              <a:t>polymenorrhea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Georgia"/>
                <a:cs typeface="Georgia"/>
              </a:rPr>
              <a:t>Lactation-T4 necessary for </a:t>
            </a:r>
            <a:r>
              <a:rPr lang="en-US" sz="3200" dirty="0" err="1" smtClean="0">
                <a:latin typeface="Georgia"/>
                <a:cs typeface="Georgia"/>
              </a:rPr>
              <a:t>galactopoesis</a:t>
            </a:r>
            <a:endParaRPr lang="en-US" sz="3200" dirty="0" smtClean="0">
              <a:latin typeface="Georgia"/>
              <a:cs typeface="Georgi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380999"/>
            <a:ext cx="7360107" cy="533401"/>
          </a:xfrm>
        </p:spPr>
        <p:txBody>
          <a:bodyPr/>
          <a:lstStyle/>
          <a:p>
            <a:pPr algn="ctr"/>
            <a:r>
              <a:rPr lang="en-US" dirty="0" smtClean="0"/>
              <a:t>Hashimoto’s thyroiditis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1477328"/>
          </a:xfrm>
        </p:spPr>
        <p:txBody>
          <a:bodyPr/>
          <a:lstStyle/>
          <a:p>
            <a:r>
              <a:rPr lang="en-US" sz="3200" dirty="0" smtClean="0"/>
              <a:t>Autoimmune thyroiditis</a:t>
            </a:r>
          </a:p>
          <a:p>
            <a:r>
              <a:rPr lang="en-US" sz="3200" dirty="0" smtClean="0"/>
              <a:t>Antibodies against thyroglobulin and thyroid </a:t>
            </a:r>
            <a:r>
              <a:rPr lang="en-US" sz="3200" dirty="0" err="1" smtClean="0"/>
              <a:t>peroxiadase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326" y="412750"/>
            <a:ext cx="39217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HYPOTHYROIDISM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6659"/>
            <a:ext cx="8251825" cy="2491708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600" spc="-10" smtClean="0">
                <a:latin typeface="+mj-lt"/>
                <a:cs typeface="Georgia"/>
              </a:rPr>
              <a:t>Generically</a:t>
            </a:r>
            <a:r>
              <a:rPr sz="3600" spc="-10" dirty="0">
                <a:latin typeface="+mj-lt"/>
                <a:cs typeface="Georgia"/>
              </a:rPr>
              <a:t>, </a:t>
            </a:r>
            <a:r>
              <a:rPr sz="3600" spc="-5" dirty="0">
                <a:latin typeface="+mj-lt"/>
                <a:cs typeface="Georgia"/>
              </a:rPr>
              <a:t>treatment consist </a:t>
            </a:r>
            <a:r>
              <a:rPr sz="3600" spc="-10" dirty="0">
                <a:latin typeface="+mj-lt"/>
                <a:cs typeface="Georgia"/>
              </a:rPr>
              <a:t>of </a:t>
            </a:r>
            <a:r>
              <a:rPr sz="3600" spc="-5" dirty="0">
                <a:latin typeface="+mj-lt"/>
                <a:cs typeface="Georgia"/>
              </a:rPr>
              <a:t>replacement</a:t>
            </a:r>
            <a:r>
              <a:rPr sz="3600" spc="-15" dirty="0">
                <a:latin typeface="+mj-lt"/>
                <a:cs typeface="Georgia"/>
              </a:rPr>
              <a:t> </a:t>
            </a:r>
            <a:r>
              <a:rPr sz="3600" spc="-5" dirty="0">
                <a:latin typeface="+mj-lt"/>
                <a:cs typeface="Georgia"/>
              </a:rPr>
              <a:t>therapy:</a:t>
            </a:r>
            <a:endParaRPr sz="3600">
              <a:latin typeface="+mj-lt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3600" dirty="0">
                <a:latin typeface="+mj-lt"/>
                <a:cs typeface="Georgia"/>
              </a:rPr>
              <a:t>Thyroid</a:t>
            </a:r>
            <a:r>
              <a:rPr sz="3600" spc="-5" dirty="0">
                <a:latin typeface="+mj-lt"/>
                <a:cs typeface="Georgia"/>
              </a:rPr>
              <a:t> hormone</a:t>
            </a:r>
            <a:endParaRPr sz="3600">
              <a:latin typeface="+mj-lt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3600" dirty="0">
                <a:latin typeface="+mj-lt"/>
                <a:cs typeface="Georgia"/>
              </a:rPr>
              <a:t>Iodine</a:t>
            </a:r>
            <a:endParaRPr sz="3600">
              <a:latin typeface="+mj-lt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234" y="230835"/>
            <a:ext cx="73228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4920" marR="5080" indent="-25228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PHYSIOLOGICAL EFFECTS OF THYROID  </a:t>
            </a:r>
            <a:r>
              <a:rPr dirty="0"/>
              <a:t>HORMONES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19198"/>
            <a:ext cx="9144000" cy="5638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950" y="412750"/>
            <a:ext cx="3845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50"/>
              </a:spcBef>
            </a:pPr>
            <a:r>
              <a:rPr lang="en-US" sz="4000" b="1" spc="-5" dirty="0" smtClean="0"/>
              <a:t>Goiter</a:t>
            </a:r>
            <a:endParaRPr lang="en-US"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380490" y="1295400"/>
            <a:ext cx="4496310" cy="51565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7020" marR="5080" indent="-274320">
              <a:spcBef>
                <a:spcPts val="655"/>
              </a:spcBef>
            </a:pPr>
            <a:r>
              <a:rPr lang="en-US" sz="3600" spc="-5" dirty="0" smtClean="0">
                <a:latin typeface="Georgia"/>
                <a:cs typeface="Georgia"/>
              </a:rPr>
              <a:t>Enlargement of</a:t>
            </a:r>
          </a:p>
          <a:p>
            <a:pPr marL="287020" marR="5080" indent="-274320">
              <a:spcBef>
                <a:spcPts val="655"/>
              </a:spcBef>
            </a:pPr>
            <a:r>
              <a:rPr lang="en-US" sz="3600" spc="-5" dirty="0" smtClean="0">
                <a:latin typeface="Georgia"/>
                <a:cs typeface="Georgia"/>
              </a:rPr>
              <a:t>thyroid gland</a:t>
            </a:r>
            <a:endParaRPr lang="en-US" sz="3600" dirty="0" smtClean="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5"/>
              </a:spcBef>
            </a:pPr>
            <a:r>
              <a:rPr sz="3600" spc="-5" smtClean="0">
                <a:latin typeface="Georgia"/>
                <a:cs typeface="Georgia"/>
              </a:rPr>
              <a:t>May occur </a:t>
            </a:r>
            <a:r>
              <a:rPr sz="3600" smtClean="0">
                <a:latin typeface="Georgia"/>
                <a:cs typeface="Georgia"/>
              </a:rPr>
              <a:t>in</a:t>
            </a:r>
            <a:endParaRPr lang="en-US" sz="3600" dirty="0" smtClean="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5"/>
              </a:spcBef>
            </a:pPr>
            <a:r>
              <a:rPr sz="3600" spc="-5" smtClean="0">
                <a:latin typeface="Georgia"/>
                <a:cs typeface="Georgia"/>
              </a:rPr>
              <a:t>hypothyroidism</a:t>
            </a:r>
            <a:r>
              <a:rPr lang="en-US" sz="3600" spc="-5" dirty="0" smtClean="0">
                <a:latin typeface="Georgia"/>
                <a:cs typeface="Georgia"/>
              </a:rPr>
              <a:t> and</a:t>
            </a:r>
          </a:p>
          <a:p>
            <a:pPr marL="287020" marR="5080" indent="-274320">
              <a:lnSpc>
                <a:spcPct val="100000"/>
              </a:lnSpc>
              <a:spcBef>
                <a:spcPts val="655"/>
              </a:spcBef>
            </a:pPr>
            <a:r>
              <a:rPr sz="3600" spc="-5" smtClean="0">
                <a:latin typeface="Georgia"/>
                <a:cs typeface="Georgia"/>
              </a:rPr>
              <a:t>hyperthyroidism</a:t>
            </a:r>
            <a:r>
              <a:rPr lang="en-US" sz="3600" spc="-5" dirty="0" smtClean="0">
                <a:latin typeface="Georgia"/>
                <a:cs typeface="Georgia"/>
              </a:rPr>
              <a:t>-</a:t>
            </a:r>
          </a:p>
          <a:p>
            <a:pPr marL="287020" marR="5080" indent="-274320">
              <a:lnSpc>
                <a:spcPct val="100000"/>
              </a:lnSpc>
              <a:spcBef>
                <a:spcPts val="655"/>
              </a:spcBef>
            </a:pPr>
            <a:r>
              <a:rPr sz="3600" spc="-5" smtClean="0">
                <a:latin typeface="Georgia"/>
                <a:cs typeface="Georgia"/>
              </a:rPr>
              <a:t>but</a:t>
            </a:r>
            <a:r>
              <a:rPr sz="3600" spc="-100" smtClean="0">
                <a:latin typeface="Georgia"/>
                <a:cs typeface="Georgia"/>
              </a:rPr>
              <a:t> </a:t>
            </a:r>
            <a:r>
              <a:rPr sz="3600" spc="-5" smtClean="0">
                <a:latin typeface="Georgia"/>
                <a:cs typeface="Georgia"/>
              </a:rPr>
              <a:t>does  </a:t>
            </a:r>
            <a:r>
              <a:rPr sz="3600" smtClean="0">
                <a:latin typeface="Georgia"/>
                <a:cs typeface="Georgia"/>
              </a:rPr>
              <a:t>not need to</a:t>
            </a:r>
            <a:endParaRPr lang="en-US" sz="3600" dirty="0" smtClean="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5"/>
              </a:spcBef>
            </a:pPr>
            <a:r>
              <a:rPr sz="3600" spc="-5" smtClean="0">
                <a:latin typeface="Georgia"/>
                <a:cs typeface="Georgia"/>
              </a:rPr>
              <a:t>be </a:t>
            </a:r>
            <a:r>
              <a:rPr sz="3600" smtClean="0">
                <a:latin typeface="Georgia"/>
                <a:cs typeface="Georgia"/>
              </a:rPr>
              <a:t>present in  </a:t>
            </a:r>
            <a:r>
              <a:rPr sz="3600" spc="-5" smtClean="0">
                <a:latin typeface="Georgia"/>
                <a:cs typeface="Georgia"/>
              </a:rPr>
              <a:t>either</a:t>
            </a:r>
            <a:endParaRPr lang="en-US" sz="3600" spc="-5" dirty="0" smtClean="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5"/>
              </a:spcBef>
            </a:pPr>
            <a:r>
              <a:rPr sz="3600" spc="-5" smtClean="0">
                <a:latin typeface="Georgia"/>
                <a:cs typeface="Georgia"/>
              </a:rPr>
              <a:t>conditions</a:t>
            </a:r>
            <a:endParaRPr lang="en-US" sz="3600" spc="-5" dirty="0" smtClean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1371600"/>
            <a:ext cx="3810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492443"/>
          </a:xfrm>
        </p:spPr>
        <p:txBody>
          <a:bodyPr/>
          <a:lstStyle/>
          <a:p>
            <a:pPr algn="ctr"/>
            <a:r>
              <a:rPr lang="en-US" sz="3200" b="1" spc="-5" dirty="0" smtClean="0"/>
              <a:t>Goiter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549348"/>
            <a:ext cx="8458709" cy="3223959"/>
          </a:xfrm>
        </p:spPr>
        <p:txBody>
          <a:bodyPr/>
          <a:lstStyle/>
          <a:p>
            <a:pPr marL="287020" marR="5080" indent="-274320">
              <a:lnSpc>
                <a:spcPct val="150000"/>
              </a:lnSpc>
              <a:spcBef>
                <a:spcPts val="655"/>
              </a:spcBef>
            </a:pPr>
            <a:r>
              <a:rPr lang="en-US" sz="3200" spc="-5" dirty="0" smtClean="0">
                <a:latin typeface="Georgia"/>
                <a:cs typeface="Georgia"/>
              </a:rPr>
              <a:t>Goiter in  hyperthyroidism-Toxic goiter</a:t>
            </a:r>
          </a:p>
          <a:p>
            <a:pPr marL="287020" marR="5080" indent="-274320">
              <a:lnSpc>
                <a:spcPct val="150000"/>
              </a:lnSpc>
              <a:spcBef>
                <a:spcPts val="655"/>
              </a:spcBef>
            </a:pPr>
            <a:r>
              <a:rPr lang="en-US" sz="3200" spc="-5" dirty="0" smtClean="0">
                <a:latin typeface="Georgia"/>
                <a:cs typeface="Georgia"/>
              </a:rPr>
              <a:t>Goiter in hypothyroidism- Non-toxic goiter</a:t>
            </a:r>
          </a:p>
          <a:p>
            <a:pPr marL="287020" marR="5080" indent="-274320">
              <a:lnSpc>
                <a:spcPct val="150000"/>
              </a:lnSpc>
              <a:spcBef>
                <a:spcPts val="655"/>
              </a:spcBef>
              <a:buFont typeface="Arial" pitchFamily="34" charset="0"/>
              <a:buChar char="•"/>
            </a:pPr>
            <a:r>
              <a:rPr lang="en-US" sz="3200" spc="-5" dirty="0" smtClean="0">
                <a:latin typeface="Georgia"/>
              </a:rPr>
              <a:t>Endemic colloid goiter- iodine deficiency</a:t>
            </a:r>
          </a:p>
          <a:p>
            <a:pPr marL="287020" marR="5080" indent="-274320">
              <a:lnSpc>
                <a:spcPct val="150000"/>
              </a:lnSpc>
              <a:spcBef>
                <a:spcPts val="655"/>
              </a:spcBef>
              <a:buFont typeface="Arial" pitchFamily="34" charset="0"/>
              <a:buChar char="•"/>
            </a:pPr>
            <a:r>
              <a:rPr lang="en-US" sz="3200" spc="-5" dirty="0" smtClean="0">
                <a:latin typeface="Georgia"/>
              </a:rPr>
              <a:t>Idiopathic non toxic goiter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435"/>
            <a:ext cx="9144000" cy="1064565"/>
          </a:xfrm>
        </p:spPr>
        <p:txBody>
          <a:bodyPr/>
          <a:lstStyle/>
          <a:p>
            <a:pPr algn="ctr"/>
            <a:r>
              <a:rPr lang="en-US" sz="2800" spc="-5" dirty="0" smtClean="0"/>
              <a:t/>
            </a:r>
            <a:br>
              <a:rPr lang="en-US" sz="2800" spc="-5" dirty="0" smtClean="0"/>
            </a:br>
            <a:r>
              <a:rPr lang="en-US" sz="3200" b="1" spc="-5" dirty="0" smtClean="0"/>
              <a:t>Endemic colloid goiter- iodine deficiency</a:t>
            </a:r>
            <a:br>
              <a:rPr lang="en-US" sz="3200" b="1" spc="-5" dirty="0" smtClean="0"/>
            </a:b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10600" cy="50783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Iodine deficiency occurs when intake is less than 50 </a:t>
            </a:r>
            <a:endParaRPr lang="en-US" sz="3000" dirty="0" smtClean="0"/>
          </a:p>
          <a:p>
            <a:r>
              <a:rPr lang="en-US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μg</a:t>
            </a:r>
            <a:r>
              <a:rPr lang="en-US" sz="3000" dirty="0" smtClean="0"/>
              <a:t>/day</a:t>
            </a:r>
            <a:r>
              <a:rPr lang="en-US" sz="30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By feedback mechanism</a:t>
            </a:r>
            <a:r>
              <a:rPr lang="en-US" sz="3000" dirty="0" smtClean="0"/>
              <a:t>, hypothalamus </a:t>
            </a:r>
            <a:r>
              <a:rPr lang="en-US" sz="3000" dirty="0" smtClean="0"/>
              <a:t>and anterior </a:t>
            </a:r>
            <a:endParaRPr lang="en-US" sz="3000" dirty="0" smtClean="0"/>
          </a:p>
          <a:p>
            <a:r>
              <a:rPr lang="en-US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 smtClean="0"/>
              <a:t>pituitary </a:t>
            </a:r>
            <a:r>
              <a:rPr lang="en-US" sz="3000" dirty="0" smtClean="0"/>
              <a:t>are stimulated.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It increases the secretion of TRH and TSH.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The TSH then causes the thyroid cells to </a:t>
            </a:r>
            <a:r>
              <a:rPr lang="en-US" sz="3000" dirty="0" smtClean="0"/>
              <a:t>secrete</a:t>
            </a:r>
          </a:p>
          <a:p>
            <a:r>
              <a:rPr lang="en-US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 smtClean="0"/>
              <a:t>tremendous amounts of thyroglobulin into the follicle.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As there are no hormones to be cleaved, </a:t>
            </a:r>
            <a:r>
              <a:rPr lang="en-US" sz="3000" dirty="0" smtClean="0"/>
              <a:t>the</a:t>
            </a:r>
          </a:p>
          <a:p>
            <a:r>
              <a:rPr lang="en-US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 smtClean="0"/>
              <a:t>thyroglobulin remains as it is and gets accumulated </a:t>
            </a:r>
            <a:r>
              <a:rPr lang="en-US" sz="3000" dirty="0" smtClean="0"/>
              <a:t>in</a:t>
            </a:r>
          </a:p>
          <a:p>
            <a:r>
              <a:rPr lang="en-US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 smtClean="0"/>
              <a:t>the follicles of the gland.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This increases the size of gland.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413854" cy="912165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Pathogenesis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276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13" y="1066801"/>
            <a:ext cx="868718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60107" cy="492443"/>
          </a:xfrm>
        </p:spPr>
        <p:txBody>
          <a:bodyPr/>
          <a:lstStyle/>
          <a:p>
            <a:pPr algn="ctr"/>
            <a:r>
              <a:rPr lang="en-US" sz="3200" b="1" dirty="0" smtClean="0"/>
              <a:t>Pathogenesis of goitre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915399" cy="4708981"/>
          </a:xfrm>
        </p:spPr>
        <p:txBody>
          <a:bodyPr/>
          <a:lstStyle/>
          <a:p>
            <a:r>
              <a:rPr lang="en-US" sz="3600" b="1" dirty="0" smtClean="0"/>
              <a:t> First stage</a:t>
            </a:r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Enlargement of follicles –Colloid  goitre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Hypertrophy and hyperplasia of follicular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  epithelium, colloid decrease –</a:t>
            </a:r>
          </a:p>
          <a:p>
            <a:r>
              <a:rPr lang="en-US" sz="3600" dirty="0" smtClean="0"/>
              <a:t>   </a:t>
            </a:r>
            <a:r>
              <a:rPr lang="en-US" sz="3600" dirty="0" err="1" smtClean="0"/>
              <a:t>parenchymatous</a:t>
            </a:r>
            <a:r>
              <a:rPr lang="en-US" sz="3600" dirty="0" smtClean="0"/>
              <a:t> goitre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Tumor like mass of </a:t>
            </a:r>
            <a:r>
              <a:rPr lang="en-US" sz="3600" dirty="0" smtClean="0"/>
              <a:t> </a:t>
            </a:r>
            <a:r>
              <a:rPr lang="en-US" sz="3600" dirty="0" smtClean="0"/>
              <a:t>thyroid tissue-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 Asymmetrical enlargement of gland-simple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 </a:t>
            </a:r>
            <a:r>
              <a:rPr lang="en-US" sz="3600" dirty="0" err="1" smtClean="0"/>
              <a:t>adenomatous</a:t>
            </a:r>
            <a:r>
              <a:rPr lang="en-US" sz="3600" dirty="0" smtClean="0"/>
              <a:t> goitre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60107" cy="55399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Idiopathic non-toxic goiter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549348"/>
            <a:ext cx="8458709" cy="387798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3600" dirty="0" smtClean="0"/>
              <a:t>Idiopathic non-toxic goiter is the goiter </a:t>
            </a:r>
            <a:r>
              <a:rPr lang="en-US" sz="3600" dirty="0" smtClean="0"/>
              <a:t>due</a:t>
            </a:r>
          </a:p>
          <a:p>
            <a:pPr algn="just"/>
            <a:r>
              <a:rPr lang="en-US" sz="3600" dirty="0" smtClean="0"/>
              <a:t> </a:t>
            </a:r>
            <a:r>
              <a:rPr lang="en-US" sz="3600" dirty="0" smtClean="0"/>
              <a:t> to </a:t>
            </a:r>
            <a:r>
              <a:rPr lang="en-US" sz="3600" dirty="0" smtClean="0"/>
              <a:t>unknown </a:t>
            </a:r>
            <a:r>
              <a:rPr lang="en-US" sz="3600" dirty="0" smtClean="0"/>
              <a:t>cause.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/>
              <a:t>The exact cause is not known.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/>
              <a:t>It may be due to </a:t>
            </a:r>
            <a:r>
              <a:rPr lang="en-US" sz="3600" dirty="0" smtClean="0"/>
              <a:t>thyroiditis  and  </a:t>
            </a:r>
            <a:r>
              <a:rPr lang="en-US" sz="3600" dirty="0" smtClean="0"/>
              <a:t>deficiency</a:t>
            </a:r>
          </a:p>
          <a:p>
            <a:pPr algn="just"/>
            <a:r>
              <a:rPr lang="en-US" sz="3600" dirty="0" smtClean="0"/>
              <a:t>of enzymes such as </a:t>
            </a:r>
            <a:r>
              <a:rPr lang="en-US" sz="3600" b="1" dirty="0" smtClean="0"/>
              <a:t>peroxidase, </a:t>
            </a:r>
            <a:r>
              <a:rPr lang="en-US" sz="3600" b="1" dirty="0" err="1" smtClean="0"/>
              <a:t>iodinase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deiodinase,</a:t>
            </a:r>
            <a:r>
              <a:rPr lang="en-US" sz="3600" dirty="0" err="1" smtClean="0"/>
              <a:t>which</a:t>
            </a:r>
            <a:r>
              <a:rPr lang="en-US" sz="3600" dirty="0" smtClean="0"/>
              <a:t> are required for thyroid hormone synthesis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371600"/>
            <a:ext cx="8458200" cy="4286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22605" indent="-342900" algn="just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en-US" sz="3200" spc="50" dirty="0" smtClean="0">
                <a:latin typeface="Arial"/>
                <a:cs typeface="Arial"/>
              </a:rPr>
              <a:t>T</a:t>
            </a:r>
            <a:r>
              <a:rPr sz="3200" spc="-40" smtClean="0">
                <a:latin typeface="Arial"/>
                <a:cs typeface="Arial"/>
              </a:rPr>
              <a:t>he</a:t>
            </a:r>
            <a:r>
              <a:rPr sz="3200" spc="-590" smtClean="0">
                <a:latin typeface="Arial"/>
                <a:cs typeface="Arial"/>
              </a:rPr>
              <a:t> </a:t>
            </a:r>
            <a:r>
              <a:rPr lang="en-US" sz="3200" spc="-590" dirty="0" smtClean="0">
                <a:latin typeface="Arial"/>
                <a:cs typeface="Arial"/>
              </a:rPr>
              <a:t> </a:t>
            </a:r>
            <a:r>
              <a:rPr sz="3200" spc="-80" smtClean="0">
                <a:latin typeface="Arial"/>
                <a:cs typeface="Arial"/>
              </a:rPr>
              <a:t>principal  </a:t>
            </a:r>
            <a:r>
              <a:rPr sz="3200" spc="-185">
                <a:latin typeface="Arial"/>
                <a:cs typeface="Arial"/>
              </a:rPr>
              <a:t>ones </a:t>
            </a:r>
            <a:r>
              <a:rPr lang="en-US" sz="3200" spc="-185" dirty="0" smtClean="0">
                <a:latin typeface="Arial"/>
                <a:cs typeface="Arial"/>
              </a:rPr>
              <a:t> </a:t>
            </a:r>
            <a:r>
              <a:rPr sz="3200" spc="-130" smtClean="0">
                <a:latin typeface="Arial"/>
                <a:cs typeface="Arial"/>
              </a:rPr>
              <a:t>being</a:t>
            </a:r>
            <a:endParaRPr lang="en-US" sz="3200" spc="-130" dirty="0" smtClean="0">
              <a:latin typeface="Arial"/>
              <a:cs typeface="Arial"/>
            </a:endParaRPr>
          </a:p>
          <a:p>
            <a:pPr marL="355600" marR="522605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40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</a:t>
            </a:r>
            <a:r>
              <a:rPr sz="3200" spc="-4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riiodothyronine</a:t>
            </a:r>
            <a:r>
              <a:rPr sz="3200" spc="-17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17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sz="3200" spc="-17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3150" spc="-254" baseline="-21164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r>
              <a:rPr sz="3200" spc="-17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r>
              <a:rPr lang="en-US" sz="3200" spc="-17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–</a:t>
            </a:r>
            <a:r>
              <a:rPr lang="en-US" sz="3200" spc="-10" dirty="0" smtClean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 9-10%</a:t>
            </a:r>
            <a:endParaRPr lang="en-US" sz="3200" spc="-150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355600" marR="522605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85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</a:t>
            </a:r>
            <a:r>
              <a:rPr sz="3200" spc="-85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hyroxine</a:t>
            </a:r>
            <a:r>
              <a:rPr sz="3200" spc="-85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spc="-8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or </a:t>
            </a:r>
            <a:r>
              <a:rPr sz="3200" spc="-6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tetraiodothyronine</a:t>
            </a:r>
            <a:r>
              <a:rPr sz="3200" spc="-36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sz="3200" spc="-155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3150" spc="-232" baseline="-21164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4</a:t>
            </a:r>
            <a:r>
              <a:rPr sz="3200" spc="-155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r>
              <a:rPr lang="en-US" sz="3200" spc="-15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-90%</a:t>
            </a:r>
            <a:endParaRPr sz="3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50" dirty="0">
                <a:latin typeface="Arial"/>
                <a:cs typeface="Arial"/>
              </a:rPr>
              <a:t>These </a:t>
            </a:r>
            <a:r>
              <a:rPr sz="3200" spc="-125" dirty="0">
                <a:latin typeface="Arial"/>
                <a:cs typeface="Arial"/>
              </a:rPr>
              <a:t>hormones </a:t>
            </a:r>
            <a:r>
              <a:rPr sz="3200" spc="-105" dirty="0">
                <a:latin typeface="Arial"/>
                <a:cs typeface="Arial"/>
              </a:rPr>
              <a:t>regulate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55" dirty="0">
                <a:latin typeface="Arial"/>
                <a:cs typeface="Arial"/>
              </a:rPr>
              <a:t>growth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85" dirty="0">
                <a:latin typeface="Arial"/>
                <a:cs typeface="Arial"/>
              </a:rPr>
              <a:t>rate 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function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many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other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systems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in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50">
                <a:latin typeface="Arial"/>
                <a:cs typeface="Arial"/>
              </a:rPr>
              <a:t>body</a:t>
            </a:r>
            <a:r>
              <a:rPr sz="3200" spc="-150" smtClean="0">
                <a:latin typeface="Arial"/>
                <a:cs typeface="Arial"/>
              </a:rPr>
              <a:t>.</a:t>
            </a:r>
            <a:endParaRPr lang="en-US" sz="3200" spc="-150" dirty="0" smtClean="0">
              <a:latin typeface="Arial"/>
              <a:cs typeface="Arial"/>
            </a:endParaRPr>
          </a:p>
          <a:p>
            <a:pPr marL="355600" marR="5080" indent="-342900" algn="just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3200" spc="-229" dirty="0" smtClean="0">
                <a:latin typeface="Arial"/>
                <a:cs typeface="Arial"/>
              </a:rPr>
              <a:t>The  </a:t>
            </a:r>
            <a:r>
              <a:rPr lang="en-US" sz="3200" spc="-45" dirty="0" smtClean="0">
                <a:latin typeface="Arial"/>
                <a:cs typeface="Arial"/>
              </a:rPr>
              <a:t>thyroid </a:t>
            </a:r>
            <a:r>
              <a:rPr lang="en-US" sz="3200" spc="-165" dirty="0" smtClean="0">
                <a:latin typeface="Arial"/>
                <a:cs typeface="Arial"/>
              </a:rPr>
              <a:t>also </a:t>
            </a:r>
            <a:r>
              <a:rPr lang="en-US" sz="3200" spc="-150" dirty="0" smtClean="0">
                <a:latin typeface="Arial"/>
                <a:cs typeface="Arial"/>
              </a:rPr>
              <a:t>produces</a:t>
            </a:r>
            <a:r>
              <a:rPr lang="en-US" sz="3200" spc="-15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spc="-90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Calcitonin</a:t>
            </a:r>
            <a:r>
              <a:rPr lang="en-US" sz="3200" spc="-90" dirty="0" smtClean="0">
                <a:latin typeface="Arial"/>
                <a:cs typeface="Arial"/>
              </a:rPr>
              <a:t>,</a:t>
            </a:r>
            <a:r>
              <a:rPr lang="en-US" sz="3200" spc="-225" dirty="0" smtClean="0">
                <a:latin typeface="Arial"/>
                <a:cs typeface="Arial"/>
              </a:rPr>
              <a:t> </a:t>
            </a:r>
            <a:r>
              <a:rPr lang="en-US" sz="3200" spc="-90" dirty="0" smtClean="0">
                <a:latin typeface="Arial"/>
                <a:cs typeface="Arial"/>
              </a:rPr>
              <a:t>which  </a:t>
            </a:r>
            <a:r>
              <a:rPr lang="en-US" sz="3200" spc="-185" dirty="0" smtClean="0">
                <a:latin typeface="Arial"/>
                <a:cs typeface="Arial"/>
              </a:rPr>
              <a:t>plays </a:t>
            </a:r>
            <a:r>
              <a:rPr lang="en-US" sz="3200" spc="-245" dirty="0" smtClean="0">
                <a:latin typeface="Arial"/>
                <a:cs typeface="Arial"/>
              </a:rPr>
              <a:t>a </a:t>
            </a:r>
            <a:r>
              <a:rPr lang="en-US" sz="3200" spc="-65" dirty="0" smtClean="0">
                <a:latin typeface="Arial"/>
                <a:cs typeface="Arial"/>
              </a:rPr>
              <a:t>role </a:t>
            </a:r>
            <a:r>
              <a:rPr lang="en-US" sz="3200" spc="-45" dirty="0" smtClean="0">
                <a:latin typeface="Arial"/>
                <a:cs typeface="Arial"/>
              </a:rPr>
              <a:t>in </a:t>
            </a:r>
            <a:r>
              <a:rPr lang="en-US" sz="3200" spc="-135" dirty="0" smtClean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calcium</a:t>
            </a:r>
            <a:r>
              <a:rPr lang="en-US" sz="3200" spc="-285" dirty="0" smtClean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spc="-155" dirty="0" smtClean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homeostasis</a:t>
            </a:r>
            <a:r>
              <a:rPr lang="en-US" sz="3200" spc="-155" dirty="0" smtClean="0">
                <a:latin typeface="Arial"/>
                <a:cs typeface="Arial"/>
              </a:rPr>
              <a:t>.</a:t>
            </a:r>
            <a:endParaRPr lang="en-US" sz="32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endParaRPr sz="320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693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Hormones of thyroid gland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984885"/>
          </a:xfrm>
        </p:spPr>
        <p:txBody>
          <a:bodyPr/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Goitrogenic</a:t>
            </a:r>
            <a:r>
              <a:rPr lang="en-US" sz="3200" b="1" dirty="0" smtClean="0"/>
              <a:t> agents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610600" cy="518826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3200" b="1" dirty="0" smtClean="0"/>
              <a:t>Increased iodide 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b="1" dirty="0" err="1" smtClean="0"/>
              <a:t>Monovalent</a:t>
            </a:r>
            <a:r>
              <a:rPr lang="en-US" sz="3200" b="1" dirty="0" smtClean="0"/>
              <a:t> ions </a:t>
            </a:r>
            <a:r>
              <a:rPr lang="en-US" sz="3200" dirty="0" smtClean="0"/>
              <a:t>such as </a:t>
            </a:r>
            <a:r>
              <a:rPr lang="en-US" sz="3200" dirty="0" err="1" smtClean="0"/>
              <a:t>perchlorate</a:t>
            </a:r>
            <a:r>
              <a:rPr lang="en-US" sz="3200" dirty="0" smtClean="0"/>
              <a:t> and </a:t>
            </a:r>
            <a:r>
              <a:rPr lang="en-US" sz="3200" dirty="0" err="1" smtClean="0"/>
              <a:t>thiocynate</a:t>
            </a:r>
            <a:r>
              <a:rPr lang="en-US" sz="3200" dirty="0" smtClean="0"/>
              <a:t> which block iodide pump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err="1" smtClean="0"/>
              <a:t>Perchlorate</a:t>
            </a:r>
            <a:r>
              <a:rPr lang="en-US" sz="3200" dirty="0" smtClean="0"/>
              <a:t> is an anion that occurs as a contaminant in groundwater. It originates from the improper disposal of ammonium </a:t>
            </a:r>
            <a:r>
              <a:rPr lang="en-US" sz="3200" dirty="0" err="1" smtClean="0"/>
              <a:t>perchlorate</a:t>
            </a:r>
            <a:r>
              <a:rPr lang="en-US" sz="3200" dirty="0" smtClean="0"/>
              <a:t>, a component of rocket fuel.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/>
              <a:t>Cigarette smoke is the main source of </a:t>
            </a:r>
            <a:r>
              <a:rPr lang="en-US" sz="3200" dirty="0" err="1" smtClean="0"/>
              <a:t>thiocyanate</a:t>
            </a:r>
            <a:r>
              <a:rPr lang="en-US" sz="3200" dirty="0" smtClean="0"/>
              <a:t>, but it can also be found in some vegetables of the </a:t>
            </a:r>
            <a:r>
              <a:rPr lang="en-US" sz="3200" dirty="0" err="1" smtClean="0"/>
              <a:t>Cruciferae</a:t>
            </a:r>
            <a:r>
              <a:rPr lang="en-US" sz="3200" dirty="0" smtClean="0"/>
              <a:t> family, such as cabbage, broccoli and cauliflower.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360107" cy="430887"/>
          </a:xfrm>
        </p:spPr>
        <p:txBody>
          <a:bodyPr/>
          <a:lstStyle/>
          <a:p>
            <a:pPr algn="ctr"/>
            <a:r>
              <a:rPr lang="en-US" sz="2800" b="1" dirty="0" err="1" smtClean="0"/>
              <a:t>Goitrogenic</a:t>
            </a:r>
            <a:r>
              <a:rPr lang="en-US" sz="2800" b="1" dirty="0" smtClean="0"/>
              <a:t> agents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276998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err="1" smtClean="0"/>
              <a:t>Thiocarbamides</a:t>
            </a:r>
            <a:r>
              <a:rPr lang="en-US" sz="3600" dirty="0" smtClean="0"/>
              <a:t> (</a:t>
            </a:r>
            <a:r>
              <a:rPr lang="en-US" sz="3600" dirty="0" err="1" smtClean="0"/>
              <a:t>propylthyouracil</a:t>
            </a:r>
            <a:r>
              <a:rPr lang="en-US" sz="3600" dirty="0" smtClean="0"/>
              <a:t>) block </a:t>
            </a:r>
            <a:r>
              <a:rPr lang="en-US" sz="3600" dirty="0" smtClean="0"/>
              <a:t>the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 </a:t>
            </a:r>
            <a:r>
              <a:rPr lang="en-US" sz="3600" dirty="0" smtClean="0"/>
              <a:t>coupling of iodine </a:t>
            </a:r>
            <a:r>
              <a:rPr lang="en-US" sz="3600" dirty="0" smtClean="0"/>
              <a:t>with tyrosine conversion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 </a:t>
            </a:r>
            <a:r>
              <a:rPr lang="en-US" sz="3600" dirty="0" smtClean="0"/>
              <a:t>of T4 to T3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Vegetables of </a:t>
            </a:r>
            <a:r>
              <a:rPr lang="en-US" sz="3600" dirty="0" err="1" smtClean="0"/>
              <a:t>brussaciae</a:t>
            </a:r>
            <a:r>
              <a:rPr lang="en-US" sz="3600" dirty="0" smtClean="0"/>
              <a:t> </a:t>
            </a:r>
            <a:r>
              <a:rPr lang="en-US" sz="3600" dirty="0" smtClean="0"/>
              <a:t>family-</a:t>
            </a:r>
            <a:r>
              <a:rPr lang="en-US" sz="3600" dirty="0" err="1" smtClean="0"/>
              <a:t>goitrin</a:t>
            </a:r>
            <a:r>
              <a:rPr lang="en-US" sz="3600" dirty="0" smtClean="0"/>
              <a:t>-antithyroid agent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60107" cy="492443"/>
          </a:xfrm>
        </p:spPr>
        <p:txBody>
          <a:bodyPr/>
          <a:lstStyle/>
          <a:p>
            <a:pPr algn="ctr"/>
            <a:r>
              <a:rPr lang="en-US" sz="3200" b="1" dirty="0" smtClean="0"/>
              <a:t>Thyroid function tests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3939540"/>
          </a:xfrm>
        </p:spPr>
        <p:txBody>
          <a:bodyPr/>
          <a:lstStyle/>
          <a:p>
            <a:r>
              <a:rPr lang="en-US" sz="3200" b="1" dirty="0" smtClean="0"/>
              <a:t>BMR</a:t>
            </a:r>
            <a:r>
              <a:rPr lang="en-US" sz="3200" dirty="0" smtClean="0"/>
              <a:t>-oxygen consumption- +/-20%</a:t>
            </a:r>
          </a:p>
          <a:p>
            <a:r>
              <a:rPr lang="en-US" sz="3200" b="1" dirty="0" smtClean="0"/>
              <a:t>Blood sugar </a:t>
            </a:r>
          </a:p>
          <a:p>
            <a:r>
              <a:rPr lang="en-US" sz="3200" dirty="0" smtClean="0"/>
              <a:t>Increase in hyper</a:t>
            </a:r>
          </a:p>
          <a:p>
            <a:r>
              <a:rPr lang="en-US" sz="3200" dirty="0" smtClean="0"/>
              <a:t>Decrease in hypo</a:t>
            </a:r>
          </a:p>
          <a:p>
            <a:r>
              <a:rPr lang="en-US" sz="3200" b="1" dirty="0" err="1" smtClean="0"/>
              <a:t>S.Cholestero</a:t>
            </a:r>
            <a:r>
              <a:rPr lang="en-US" sz="3200" dirty="0" err="1" smtClean="0"/>
              <a:t>l</a:t>
            </a:r>
            <a:r>
              <a:rPr lang="en-US" sz="3200" dirty="0" smtClean="0"/>
              <a:t> –increase in hypo</a:t>
            </a:r>
          </a:p>
          <a:p>
            <a:r>
              <a:rPr lang="en-US" sz="3200" dirty="0" smtClean="0"/>
              <a:t>                           Decrease in hyper</a:t>
            </a:r>
          </a:p>
          <a:p>
            <a:r>
              <a:rPr lang="en-US" sz="3200" b="1" dirty="0" err="1" smtClean="0"/>
              <a:t>S.Creatinine</a:t>
            </a:r>
            <a:r>
              <a:rPr lang="en-US" sz="3200" dirty="0" smtClean="0"/>
              <a:t> –increase in hyper 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                     decrease in hypo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60107" cy="492443"/>
          </a:xfrm>
        </p:spPr>
        <p:txBody>
          <a:bodyPr/>
          <a:lstStyle/>
          <a:p>
            <a:pPr algn="ctr"/>
            <a:r>
              <a:rPr lang="en-US" sz="3200" b="1" dirty="0" smtClean="0"/>
              <a:t>Thyroid function tests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371600"/>
            <a:ext cx="8383016" cy="50778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Based on handling of iodine</a:t>
            </a:r>
            <a:endParaRPr lang="en-US" sz="36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/>
              <a:t>Protein bound iodine </a:t>
            </a:r>
            <a:r>
              <a:rPr lang="en-US" sz="3600" dirty="0" smtClean="0"/>
              <a:t>-3.5-7.5 </a:t>
            </a:r>
            <a:r>
              <a:rPr lang="en-US" sz="3600" dirty="0" err="1" smtClean="0"/>
              <a:t>microgm</a:t>
            </a:r>
            <a:r>
              <a:rPr lang="en-US" sz="3600" dirty="0" smtClean="0"/>
              <a:t>/dl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err="1" smtClean="0"/>
              <a:t>Radiocative</a:t>
            </a:r>
            <a:r>
              <a:rPr lang="en-US" sz="3600" dirty="0" smtClean="0"/>
              <a:t> iodine uptake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Serum thyroid hormones and TSH levels – one of the best tests to assess thyroid activity by </a:t>
            </a:r>
            <a:r>
              <a:rPr lang="en-US" sz="3600" dirty="0" err="1" smtClean="0"/>
              <a:t>radioimmunoassays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60107" cy="461665"/>
          </a:xfrm>
        </p:spPr>
        <p:txBody>
          <a:bodyPr/>
          <a:lstStyle/>
          <a:p>
            <a:pPr algn="ctr"/>
            <a:r>
              <a:rPr lang="en-US" b="1" dirty="0" smtClean="0"/>
              <a:t>Thyroid function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600200"/>
          <a:ext cx="8229601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7"/>
                <a:gridCol w="1740877"/>
                <a:gridCol w="1740877"/>
                <a:gridCol w="3006970"/>
              </a:tblGrid>
              <a:tr h="15409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TSH </a:t>
                      </a:r>
                    </a:p>
                    <a:p>
                      <a:pPr algn="ctr"/>
                      <a:r>
                        <a:rPr lang="en-US" sz="2400" dirty="0" smtClean="0"/>
                        <a:t>0.2-5 IU/ml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T4 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3-8 </a:t>
                      </a:r>
                      <a:r>
                        <a:rPr lang="en-US" sz="2400" dirty="0" smtClean="0"/>
                        <a:t>g/dl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T3 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0.15g/dl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Interpretation</a:t>
                      </a:r>
                      <a:endParaRPr lang="en-US" sz="3000" dirty="0"/>
                    </a:p>
                  </a:txBody>
                  <a:tcPr/>
                </a:tc>
              </a:tr>
              <a:tr h="121655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High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pc="1090" dirty="0" smtClean="0">
                          <a:cs typeface="Arial"/>
                        </a:rPr>
                        <a:t>↓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pc="1090" dirty="0" smtClean="0">
                          <a:cs typeface="Arial"/>
                        </a:rPr>
                        <a:t>↓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Hypothyroidism</a:t>
                      </a:r>
                      <a:endParaRPr lang="en-US" sz="3000" dirty="0"/>
                    </a:p>
                  </a:txBody>
                  <a:tcPr/>
                </a:tc>
              </a:tr>
              <a:tr h="15858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pc="505" dirty="0" smtClean="0">
                          <a:cs typeface="Arial"/>
                        </a:rPr>
                        <a:t>↑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5" dirty="0" smtClean="0">
                          <a:cs typeface="Arial"/>
                        </a:rPr>
                        <a:t>↑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Hyperthyroidism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4216"/>
            <a:ext cx="8610600" cy="60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6874"/>
            <a:ext cx="8153400" cy="612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60107" cy="461665"/>
          </a:xfrm>
        </p:spPr>
        <p:txBody>
          <a:bodyPr/>
          <a:lstStyle/>
          <a:p>
            <a:pPr algn="ctr"/>
            <a:r>
              <a:rPr lang="en-US" b="1" dirty="0" smtClean="0"/>
              <a:t>Thyroid function tests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447800"/>
            <a:ext cx="8383016" cy="1661993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600" dirty="0" smtClean="0"/>
              <a:t>Plasma level of T3 and T4 concentration of “free” thyroid hormones –more </a:t>
            </a:r>
            <a:r>
              <a:rPr lang="en-US" sz="3600" dirty="0" smtClean="0"/>
              <a:t>accurate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60107" cy="461665"/>
          </a:xfrm>
        </p:spPr>
        <p:txBody>
          <a:bodyPr/>
          <a:lstStyle/>
          <a:p>
            <a:pPr algn="ctr"/>
            <a:r>
              <a:rPr lang="en-US" b="1" dirty="0" smtClean="0"/>
              <a:t>Thyroid function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1" y="1549349"/>
            <a:ext cx="8383016" cy="295465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Measurement of antibodies against thyroid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Thyroid </a:t>
            </a:r>
            <a:r>
              <a:rPr lang="en-US" sz="3200" dirty="0" smtClean="0"/>
              <a:t>suppression test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Thyroid stimulation test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Achilles Reflex time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60107" cy="461665"/>
          </a:xfrm>
        </p:spPr>
        <p:txBody>
          <a:bodyPr/>
          <a:lstStyle/>
          <a:p>
            <a:pPr algn="ctr"/>
            <a:r>
              <a:rPr lang="en-US" b="1" dirty="0" smtClean="0"/>
              <a:t>Thyroid function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371600"/>
            <a:ext cx="8458709" cy="3693319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Ultrasound scan </a:t>
            </a:r>
            <a:r>
              <a:rPr lang="en-US" sz="3200" dirty="0" smtClean="0"/>
              <a:t>–differentiate cystic form from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solid form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CT and MRI </a:t>
            </a:r>
            <a:r>
              <a:rPr lang="en-US" sz="3200" dirty="0" smtClean="0"/>
              <a:t>– evaluation of </a:t>
            </a:r>
            <a:r>
              <a:rPr lang="en-US" sz="3200" dirty="0" err="1" smtClean="0"/>
              <a:t>retrosternal</a:t>
            </a:r>
            <a:r>
              <a:rPr lang="en-US" sz="3200" dirty="0" smtClean="0"/>
              <a:t> and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retrotracheal</a:t>
            </a:r>
            <a:r>
              <a:rPr lang="en-US" sz="3200" dirty="0" smtClean="0"/>
              <a:t> extension of the gland, compression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dirty="0" smtClean="0"/>
              <a:t> of trachea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46" y="78435"/>
            <a:ext cx="7360107" cy="1446550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        Hormones of thyroid gland</a:t>
            </a:r>
            <a:br>
              <a:rPr lang="en-US" sz="3200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90" y="1143000"/>
            <a:ext cx="8458709" cy="5724644"/>
          </a:xfrm>
        </p:spPr>
        <p:txBody>
          <a:bodyPr/>
          <a:lstStyle/>
          <a:p>
            <a:r>
              <a:rPr lang="en-US" sz="2400" b="1" i="1" dirty="0" smtClean="0"/>
              <a:t>Chemistry</a:t>
            </a:r>
          </a:p>
          <a:p>
            <a:r>
              <a:rPr lang="en-US" sz="2400" dirty="0" smtClean="0"/>
              <a:t>T4 and T3 are iodine-containing derivatives of amino acid </a:t>
            </a:r>
            <a:r>
              <a:rPr lang="en-US" sz="2400" b="1" dirty="0" smtClean="0"/>
              <a:t>tyrosine.</a:t>
            </a:r>
          </a:p>
          <a:p>
            <a:r>
              <a:rPr lang="en-US" sz="2400" b="1" i="1" dirty="0" smtClean="0"/>
              <a:t>Potency</a:t>
            </a:r>
          </a:p>
          <a:p>
            <a:r>
              <a:rPr lang="en-US" sz="2400" dirty="0" smtClean="0"/>
              <a:t>The potency of  T3 is four times more than that of T4</a:t>
            </a:r>
          </a:p>
          <a:p>
            <a:r>
              <a:rPr lang="en-US" b="1" i="1" dirty="0" smtClean="0"/>
              <a:t> </a:t>
            </a:r>
            <a:r>
              <a:rPr lang="en-US" sz="2400" b="1" i="1" dirty="0" smtClean="0"/>
              <a:t>Duration of Action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Duration of T4 action is four times more than T3 action.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This is because T3 has less affinity for plasma proteins and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combines loosely with them, so that it is released quickly.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T4 has more affinity and strongly binds with plasma proteins, so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that it is released slowly.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Therefore, T3 acts on the target cells immediately and T4 acts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slowly.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60107" cy="461665"/>
          </a:xfrm>
        </p:spPr>
        <p:txBody>
          <a:bodyPr/>
          <a:lstStyle/>
          <a:p>
            <a:pPr algn="ctr"/>
            <a:r>
              <a:rPr lang="en-US" dirty="0" smtClean="0"/>
              <a:t>USG and CT thyroid</a:t>
            </a:r>
            <a:endParaRPr lang="en-US" dirty="0"/>
          </a:p>
        </p:txBody>
      </p:sp>
      <p:pic>
        <p:nvPicPr>
          <p:cNvPr id="5" name="Content Placeholder 4" descr="Thyromegal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1854" y="1905000"/>
            <a:ext cx="4386704" cy="3733800"/>
          </a:xfrm>
        </p:spPr>
      </p:pic>
      <p:pic>
        <p:nvPicPr>
          <p:cNvPr id="6" name="Content Placeholder 5" descr="2420_129_53-lingual-thyroid-vallecula-mri.jpg"/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4708525" y="1905000"/>
            <a:ext cx="397827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4877" y="2927426"/>
            <a:ext cx="21069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latin typeface="Georgia"/>
                <a:cs typeface="Georgia"/>
              </a:rPr>
              <a:t>THE</a:t>
            </a:r>
            <a:r>
              <a:rPr sz="3300" b="1" spc="-85" dirty="0">
                <a:latin typeface="Georgia"/>
                <a:cs typeface="Georgia"/>
              </a:rPr>
              <a:t> </a:t>
            </a:r>
            <a:r>
              <a:rPr sz="3300" b="1" spc="-5" dirty="0">
                <a:latin typeface="Georgia"/>
                <a:cs typeface="Georgia"/>
              </a:rPr>
              <a:t>END</a:t>
            </a:r>
            <a:endParaRPr sz="33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3050</Words>
  <Application>Microsoft Office PowerPoint</Application>
  <PresentationFormat>On-screen Show (4:3)</PresentationFormat>
  <Paragraphs>524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PHYSIOLOGY OF THE  THYROID GLAND   Dr.Deepa.G.S Associate professor Dept of Physiology</vt:lpstr>
      <vt:lpstr>Thyroid Gland</vt:lpstr>
      <vt:lpstr>Primary functions of thyroid gland</vt:lpstr>
      <vt:lpstr>Thyroid Gland</vt:lpstr>
      <vt:lpstr>Slide 5</vt:lpstr>
      <vt:lpstr>HISTOLOGY</vt:lpstr>
      <vt:lpstr>Slide 7</vt:lpstr>
      <vt:lpstr>Slide 8</vt:lpstr>
      <vt:lpstr>          Hormones of thyroid gland </vt:lpstr>
      <vt:lpstr> Hormones of thyroid gland</vt:lpstr>
      <vt:lpstr>SYNTHESIS, STORAGE &amp; SECRETION OF  THYROID HORMONES</vt:lpstr>
      <vt:lpstr>SYNTHESIS, STORAGE &amp; SECRETION</vt:lpstr>
      <vt:lpstr> Thyroglobulin synthesis</vt:lpstr>
      <vt:lpstr>Synthesis of thyroid hormones</vt:lpstr>
      <vt:lpstr>Slide 15</vt:lpstr>
      <vt:lpstr>Storage</vt:lpstr>
      <vt:lpstr> Release of thyroid hormones</vt:lpstr>
      <vt:lpstr>Release of thyroid hormones</vt:lpstr>
      <vt:lpstr>Release of thyroid hormone</vt:lpstr>
      <vt:lpstr>TRANSPORT</vt:lpstr>
      <vt:lpstr>Transport</vt:lpstr>
      <vt:lpstr>Slide 22</vt:lpstr>
      <vt:lpstr>Metabolism</vt:lpstr>
      <vt:lpstr>Slide 24</vt:lpstr>
      <vt:lpstr>REGULATION OF THRYOID HORMONE  SECRETION</vt:lpstr>
      <vt:lpstr>REGULATION OF THYROID HORMONE  SECRETION</vt:lpstr>
      <vt:lpstr>Slide 27</vt:lpstr>
      <vt:lpstr>Action on protein metabolism</vt:lpstr>
      <vt:lpstr> ACTION ON CARBOHYDRATE METABOLISM</vt:lpstr>
      <vt:lpstr>ACTION ON FATMETABOLISM</vt:lpstr>
      <vt:lpstr>ACTION ON FAT METABOLISM</vt:lpstr>
      <vt:lpstr> ACTION ON VITAMIN METABOLISM </vt:lpstr>
      <vt:lpstr>Functions</vt:lpstr>
      <vt:lpstr>PHYSIOLOGICAL EFFECTS OF THYROID  HORMONES</vt:lpstr>
      <vt:lpstr>Growth and differentiation</vt:lpstr>
      <vt:lpstr> On cardiovascular system </vt:lpstr>
      <vt:lpstr> ACTION ON RESPIRATION </vt:lpstr>
      <vt:lpstr> ACTION ON GASTROINTESTINAL TRACT </vt:lpstr>
      <vt:lpstr>Skeletal muscle</vt:lpstr>
      <vt:lpstr>PHYSIOLOGICAL EFFECTS OF THYROID  HORMONES</vt:lpstr>
      <vt:lpstr>Slide 41</vt:lpstr>
      <vt:lpstr> ACTION ON SLEEP </vt:lpstr>
      <vt:lpstr>Slide 43</vt:lpstr>
      <vt:lpstr>Slide 44</vt:lpstr>
      <vt:lpstr>Mode of action of thyroid hormones</vt:lpstr>
      <vt:lpstr>Regulation of secretion of thyroid hormones</vt:lpstr>
      <vt:lpstr>Regulation of secretion of thyroid hormones</vt:lpstr>
      <vt:lpstr>DISEASES OF THE THYROID GLAND</vt:lpstr>
      <vt:lpstr>HYPERTHYROIDISM</vt:lpstr>
      <vt:lpstr>HYPERTHYROIDISM</vt:lpstr>
      <vt:lpstr>HYPERTHYROIDISM</vt:lpstr>
      <vt:lpstr>Symptoms:</vt:lpstr>
      <vt:lpstr>UNDERACTIVITY OF THYROID</vt:lpstr>
      <vt:lpstr> Cretinism</vt:lpstr>
      <vt:lpstr>Cretinism</vt:lpstr>
      <vt:lpstr>Cretinism</vt:lpstr>
      <vt:lpstr>Cretinism</vt:lpstr>
      <vt:lpstr>Slide 58</vt:lpstr>
      <vt:lpstr>Slide 59</vt:lpstr>
      <vt:lpstr>Prevention</vt:lpstr>
      <vt:lpstr> Myxedema  </vt:lpstr>
      <vt:lpstr> Myxedema</vt:lpstr>
      <vt:lpstr>Slide 63</vt:lpstr>
      <vt:lpstr>HYPOTHYROIDISM</vt:lpstr>
      <vt:lpstr>HYPOTHYROIDISM</vt:lpstr>
      <vt:lpstr>Slide 66</vt:lpstr>
      <vt:lpstr>HYPOTHYROIDISM</vt:lpstr>
      <vt:lpstr>Slide 68</vt:lpstr>
      <vt:lpstr>HYPOTHYROIDISM</vt:lpstr>
      <vt:lpstr>Slide 70</vt:lpstr>
      <vt:lpstr>Hashimoto’s thyroiditis</vt:lpstr>
      <vt:lpstr>HYPOTHYROIDISM</vt:lpstr>
      <vt:lpstr>PHYSIOLOGICAL EFFECTS OF THYROID  HORMONES</vt:lpstr>
      <vt:lpstr>Goiter</vt:lpstr>
      <vt:lpstr>Goiter</vt:lpstr>
      <vt:lpstr> Endemic colloid goiter- iodine deficiency </vt:lpstr>
      <vt:lpstr> Pathogenesis</vt:lpstr>
      <vt:lpstr>Pathogenesis of goitre</vt:lpstr>
      <vt:lpstr>Idiopathic non-toxic goiter</vt:lpstr>
      <vt:lpstr> Goitrogenic agents</vt:lpstr>
      <vt:lpstr>Goitrogenic agents</vt:lpstr>
      <vt:lpstr>Thyroid function tests</vt:lpstr>
      <vt:lpstr>Thyroid function tests</vt:lpstr>
      <vt:lpstr>Thyroid function tests</vt:lpstr>
      <vt:lpstr>Slide 85</vt:lpstr>
      <vt:lpstr>Slide 86</vt:lpstr>
      <vt:lpstr>Thyroid function tests</vt:lpstr>
      <vt:lpstr>Thyroid function tests</vt:lpstr>
      <vt:lpstr>Thyroid function tests</vt:lpstr>
      <vt:lpstr>USG and CT thyroid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THE  THYROID GLAND</dc:title>
  <cp:lastModifiedBy>Windows</cp:lastModifiedBy>
  <cp:revision>151</cp:revision>
  <dcterms:created xsi:type="dcterms:W3CDTF">2018-02-07T17:06:05Z</dcterms:created>
  <dcterms:modified xsi:type="dcterms:W3CDTF">2021-08-13T05:57:29Z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2018-02-07T00:00:00Z</vt:filetime>
  </property>
</Properties>
</file>